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5"/>
  </p:notesMasterIdLst>
  <p:handoutMasterIdLst>
    <p:handoutMasterId r:id="rId26"/>
  </p:handoutMasterIdLst>
  <p:sldIdLst>
    <p:sldId id="371" r:id="rId2"/>
    <p:sldId id="360" r:id="rId3"/>
    <p:sldId id="386" r:id="rId4"/>
    <p:sldId id="375" r:id="rId5"/>
    <p:sldId id="329" r:id="rId6"/>
    <p:sldId id="387" r:id="rId7"/>
    <p:sldId id="373" r:id="rId8"/>
    <p:sldId id="378" r:id="rId9"/>
    <p:sldId id="394" r:id="rId10"/>
    <p:sldId id="395" r:id="rId11"/>
    <p:sldId id="391" r:id="rId12"/>
    <p:sldId id="389" r:id="rId13"/>
    <p:sldId id="390" r:id="rId14"/>
    <p:sldId id="399" r:id="rId15"/>
    <p:sldId id="400" r:id="rId16"/>
    <p:sldId id="401" r:id="rId17"/>
    <p:sldId id="397" r:id="rId18"/>
    <p:sldId id="363" r:id="rId19"/>
    <p:sldId id="342" r:id="rId20"/>
    <p:sldId id="396" r:id="rId21"/>
    <p:sldId id="398" r:id="rId22"/>
    <p:sldId id="393" r:id="rId23"/>
    <p:sldId id="377"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ndy Peters Moschetti" initials="WPM" lastIdx="4" clrIdx="0"/>
  <p:cmAuthor id="1" name="Amanda Shreve"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9D94"/>
    <a:srgbClr val="DC661E"/>
    <a:srgbClr val="233C7F"/>
    <a:srgbClr val="DB5DA0"/>
    <a:srgbClr val="FAA634"/>
    <a:srgbClr val="694F40"/>
    <a:srgbClr val="0B713D"/>
    <a:srgbClr val="7AC144"/>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5" autoAdjust="0"/>
    <p:restoredTop sz="78481" autoAdjust="0"/>
  </p:normalViewPr>
  <p:slideViewPr>
    <p:cSldViewPr>
      <p:cViewPr varScale="1">
        <p:scale>
          <a:sx n="78" d="100"/>
          <a:sy n="78" d="100"/>
        </p:scale>
        <p:origin x="125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8776490218766706"/>
          <c:w val="0.96562499999999996"/>
          <c:h val="0.76988288817157402"/>
        </c:manualLayout>
      </c:layout>
      <c:barChart>
        <c:barDir val="col"/>
        <c:grouping val="clustered"/>
        <c:varyColors val="0"/>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2016 SNAP Redeemed (SNAP Gastado)</c:v>
                </c:pt>
                <c:pt idx="1">
                  <c:v>2017 SNAP Redeemed (SNAP Gastado)</c:v>
                </c:pt>
                <c:pt idx="2">
                  <c:v>2016 DUFB Redeemed (DUFB Gastado)</c:v>
                </c:pt>
                <c:pt idx="3">
                  <c:v>2017 DUFB Redeemed (DUFB Gastado)</c:v>
                </c:pt>
              </c:strCache>
            </c:strRef>
          </c:cat>
          <c:val>
            <c:numRef>
              <c:f>Sheet1!$C$2:$C$5</c:f>
              <c:numCache>
                <c:formatCode>General</c:formatCode>
                <c:ptCount val="4"/>
              </c:numCache>
            </c:numRef>
          </c:val>
          <c:extLst xmlns:c16r2="http://schemas.microsoft.com/office/drawing/2015/06/chart">
            <c:ext xmlns:c16="http://schemas.microsoft.com/office/drawing/2014/chart" uri="{C3380CC4-5D6E-409C-BE32-E72D297353CC}">
              <c16:uniqueId val="{00000000-1169-4226-B00C-48FA1A911F15}"/>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2016 SNAP Redeemed (SNAP Gastado)</c:v>
                </c:pt>
                <c:pt idx="1">
                  <c:v>2017 SNAP Redeemed (SNAP Gastado)</c:v>
                </c:pt>
                <c:pt idx="2">
                  <c:v>2016 DUFB Redeemed (DUFB Gastado)</c:v>
                </c:pt>
                <c:pt idx="3">
                  <c:v>2017 DUFB Redeemed (DUFB Gastado)</c:v>
                </c:pt>
              </c:strCache>
            </c:strRef>
          </c:cat>
          <c:val>
            <c:numRef>
              <c:f>Sheet1!$D$2:$D$5</c:f>
              <c:numCache>
                <c:formatCode>General</c:formatCode>
                <c:ptCount val="4"/>
              </c:numCache>
            </c:numRef>
          </c:val>
          <c:extLst xmlns:c16r2="http://schemas.microsoft.com/office/drawing/2015/06/chart">
            <c:ext xmlns:c16="http://schemas.microsoft.com/office/drawing/2014/chart" uri="{C3380CC4-5D6E-409C-BE32-E72D297353CC}">
              <c16:uniqueId val="{00000001-1169-4226-B00C-48FA1A911F15}"/>
            </c:ext>
          </c:extLst>
        </c:ser>
        <c:dLbls>
          <c:showLegendKey val="0"/>
          <c:showVal val="0"/>
          <c:showCatName val="0"/>
          <c:showSerName val="0"/>
          <c:showPercent val="0"/>
          <c:showBubbleSize val="0"/>
        </c:dLbls>
        <c:gapWidth val="444"/>
        <c:overlap val="-90"/>
        <c:axId val="600293224"/>
        <c:axId val="600293616"/>
      </c:barChar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3-1169-4226-B00C-48FA1A911F15}"/>
              </c:ext>
            </c:extLst>
          </c:dPt>
          <c:dPt>
            <c:idx val="2"/>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5-1169-4226-B00C-48FA1A911F15}"/>
              </c:ext>
            </c:extLst>
          </c:dPt>
          <c:dLbls>
            <c:dLbl>
              <c:idx val="0"/>
              <c:layout>
                <c:manualLayout>
                  <c:x val="4.9157300652630902E-3"/>
                  <c:y val="-2.282608842173619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169-4226-B00C-48FA1A911F15}"/>
                </c:ext>
                <c:ext xmlns:c15="http://schemas.microsoft.com/office/drawing/2012/chart" uri="{CE6537A1-D6FC-4f65-9D91-7224C49458BB}"/>
              </c:extLst>
            </c:dLbl>
            <c:dLbl>
              <c:idx val="1"/>
              <c:layout>
                <c:manualLayout>
                  <c:x val="2.3349717809999702E-2"/>
                  <c:y val="-2.0923914386591601E-2"/>
                </c:manualLayout>
              </c:layout>
              <c:tx>
                <c:rich>
                  <a:bodyPr/>
                  <a:lstStyle/>
                  <a:p>
                    <a:r>
                      <a:rPr lang="en-US" dirty="0" smtClean="0"/>
                      <a:t>180,396</a:t>
                    </a:r>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169-4226-B00C-48FA1A911F15}"/>
                </c:ext>
                <c:ext xmlns:c15="http://schemas.microsoft.com/office/drawing/2012/chart" uri="{CE6537A1-D6FC-4f65-9D91-7224C49458BB}"/>
              </c:extLst>
            </c:dLbl>
            <c:dLbl>
              <c:idx val="2"/>
              <c:layout>
                <c:manualLayout>
                  <c:x val="1.35182576794734E-2"/>
                  <c:y val="-5.70652210543399E-3"/>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169-4226-B00C-48FA1A911F15}"/>
                </c:ext>
                <c:ext xmlns:c15="http://schemas.microsoft.com/office/drawing/2012/chart" uri="{CE6537A1-D6FC-4f65-9D91-7224C49458BB}"/>
              </c:extLst>
            </c:dLbl>
            <c:dLbl>
              <c:idx val="3"/>
              <c:layout>
                <c:manualLayout>
                  <c:x val="2.4578650326314501E-3"/>
                  <c:y val="-1.52173922811575E-2"/>
                </c:manualLayout>
              </c:layout>
              <c:tx>
                <c:rich>
                  <a:bodyPr/>
                  <a:lstStyle/>
                  <a:p>
                    <a:r>
                      <a:rPr lang="en-US" dirty="0" smtClean="0"/>
                      <a:t>$142,547</a:t>
                    </a:r>
                  </a:p>
                  <a:p>
                    <a:endParaRPr lang="en-US" dirty="0"/>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169-4226-B00C-48FA1A911F15}"/>
                </c:ext>
                <c:ext xmlns:c15="http://schemas.microsoft.com/office/drawing/2012/chart" uri="{CE6537A1-D6FC-4f65-9D91-7224C49458BB}"/>
              </c:extLst>
            </c:dLbl>
            <c:spPr>
              <a:noFill/>
              <a:ln>
                <a:no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2016 SNAP Redeemed (SNAP Gastado)</c:v>
                </c:pt>
                <c:pt idx="1">
                  <c:v>2017 SNAP Redeemed (SNAP Gastado)</c:v>
                </c:pt>
                <c:pt idx="2">
                  <c:v>2016 DUFB Redeemed (DUFB Gastado)</c:v>
                </c:pt>
                <c:pt idx="3">
                  <c:v>2017 DUFB Redeemed (DUFB Gastado)</c:v>
                </c:pt>
              </c:strCache>
            </c:strRef>
          </c:cat>
          <c:val>
            <c:numRef>
              <c:f>Sheet1!$B$2:$B$5</c:f>
              <c:numCache>
                <c:formatCode>"$"#,##0_);[Red]\("$"#,##0\)</c:formatCode>
                <c:ptCount val="4"/>
                <c:pt idx="0">
                  <c:v>92586</c:v>
                </c:pt>
                <c:pt idx="1">
                  <c:v>151760</c:v>
                </c:pt>
                <c:pt idx="2">
                  <c:v>68359</c:v>
                </c:pt>
                <c:pt idx="3">
                  <c:v>117442</c:v>
                </c:pt>
              </c:numCache>
            </c:numRef>
          </c:val>
          <c:extLst xmlns:c16r2="http://schemas.microsoft.com/office/drawing/2015/06/chart">
            <c:ext xmlns:c16="http://schemas.microsoft.com/office/drawing/2014/chart" uri="{C3380CC4-5D6E-409C-BE32-E72D297353CC}">
              <c16:uniqueId val="{00000008-1169-4226-B00C-48FA1A911F15}"/>
            </c:ext>
          </c:extLst>
        </c:ser>
        <c:dLbls>
          <c:showLegendKey val="0"/>
          <c:showVal val="0"/>
          <c:showCatName val="0"/>
          <c:showSerName val="0"/>
          <c:showPercent val="0"/>
          <c:showBubbleSize val="0"/>
        </c:dLbls>
        <c:gapWidth val="444"/>
        <c:overlap val="-90"/>
        <c:axId val="600290872"/>
        <c:axId val="600288128"/>
      </c:barChart>
      <c:catAx>
        <c:axId val="600293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00293616"/>
        <c:crosses val="autoZero"/>
        <c:auto val="1"/>
        <c:lblAlgn val="ctr"/>
        <c:lblOffset val="100"/>
        <c:noMultiLvlLbl val="0"/>
      </c:catAx>
      <c:valAx>
        <c:axId val="600293616"/>
        <c:scaling>
          <c:orientation val="minMax"/>
        </c:scaling>
        <c:delete val="1"/>
        <c:axPos val="l"/>
        <c:numFmt formatCode="General" sourceLinked="1"/>
        <c:majorTickMark val="none"/>
        <c:minorTickMark val="none"/>
        <c:tickLblPos val="nextTo"/>
        <c:crossAx val="600293224"/>
        <c:crosses val="autoZero"/>
        <c:crossBetween val="between"/>
      </c:valAx>
      <c:valAx>
        <c:axId val="600288128"/>
        <c:scaling>
          <c:orientation val="minMax"/>
        </c:scaling>
        <c:delete val="0"/>
        <c:axPos val="r"/>
        <c:numFmt formatCode="&quot;$&quot;#,##0_);[Red]\(&quot;$&quot;#,##0\)" sourceLinked="1"/>
        <c:majorTickMark val="out"/>
        <c:minorTickMark val="none"/>
        <c:tickLblPos val="nextTo"/>
        <c:crossAx val="600290872"/>
        <c:crosses val="max"/>
        <c:crossBetween val="between"/>
      </c:valAx>
      <c:catAx>
        <c:axId val="600290872"/>
        <c:scaling>
          <c:orientation val="minMax"/>
        </c:scaling>
        <c:delete val="1"/>
        <c:axPos val="b"/>
        <c:numFmt formatCode="General" sourceLinked="1"/>
        <c:majorTickMark val="out"/>
        <c:minorTickMark val="none"/>
        <c:tickLblPos val="nextTo"/>
        <c:crossAx val="600288128"/>
        <c:crosses val="autoZero"/>
        <c:auto val="1"/>
        <c:lblAlgn val="ctr"/>
        <c:lblOffset val="100"/>
        <c:noMultiLvlLbl val="0"/>
      </c:cat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Age Demographics</a:t>
            </a:r>
          </a:p>
        </c:rich>
      </c:tx>
      <c:layout>
        <c:manualLayout>
          <c:xMode val="edge"/>
          <c:yMode val="edge"/>
          <c:x val="0.39066014822462569"/>
          <c:y val="1.977401129943503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 </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explosion val="1"/>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18-24</c:v>
                </c:pt>
                <c:pt idx="1">
                  <c:v>25-34</c:v>
                </c:pt>
                <c:pt idx="2">
                  <c:v>35-44</c:v>
                </c:pt>
                <c:pt idx="3">
                  <c:v>45-54</c:v>
                </c:pt>
                <c:pt idx="4">
                  <c:v>55-64</c:v>
                </c:pt>
                <c:pt idx="5">
                  <c:v>65-74</c:v>
                </c:pt>
                <c:pt idx="6">
                  <c:v>74+</c:v>
                </c:pt>
              </c:strCache>
            </c:strRef>
          </c:cat>
          <c:val>
            <c:numRef>
              <c:f>Sheet1!$B$2:$B$8</c:f>
              <c:numCache>
                <c:formatCode>General</c:formatCode>
                <c:ptCount val="7"/>
                <c:pt idx="0">
                  <c:v>8</c:v>
                </c:pt>
                <c:pt idx="1">
                  <c:v>24</c:v>
                </c:pt>
                <c:pt idx="2">
                  <c:v>18</c:v>
                </c:pt>
                <c:pt idx="3">
                  <c:v>15</c:v>
                </c:pt>
                <c:pt idx="4">
                  <c:v>13</c:v>
                </c:pt>
                <c:pt idx="5">
                  <c:v>15</c:v>
                </c:pt>
                <c:pt idx="6">
                  <c:v>2</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D81C211-3760-4A4A-8741-928DB79FE8FC}" type="datetimeFigureOut">
              <a:rPr lang="en-US" smtClean="0"/>
              <a:t>8/28/2018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0964C5E-33A3-4A80-8D34-037973F9377D}" type="slidenum">
              <a:rPr lang="en-US" smtClean="0"/>
              <a:t>‹#›</a:t>
            </a:fld>
            <a:endParaRPr lang="en-US"/>
          </a:p>
        </p:txBody>
      </p:sp>
    </p:spTree>
    <p:extLst>
      <p:ext uri="{BB962C8B-B14F-4D97-AF65-F5344CB8AC3E}">
        <p14:creationId xmlns:p14="http://schemas.microsoft.com/office/powerpoint/2010/main" val="4009237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06B20A0-72E2-40D0-9377-B9566B75493D}" type="datetimeFigureOut">
              <a:rPr lang="en-US" smtClean="0"/>
              <a:t>8/28/2018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451AC6B-7F05-44EF-AB32-77799028387E}" type="slidenum">
              <a:rPr lang="en-US" smtClean="0"/>
              <a:t>‹#›</a:t>
            </a:fld>
            <a:endParaRPr lang="en-US"/>
          </a:p>
        </p:txBody>
      </p:sp>
    </p:spTree>
    <p:extLst>
      <p:ext uri="{BB962C8B-B14F-4D97-AF65-F5344CB8AC3E}">
        <p14:creationId xmlns:p14="http://schemas.microsoft.com/office/powerpoint/2010/main" val="865351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SELF-INTRODUCTION</a:t>
            </a:r>
            <a:endParaRPr lang="en-US" i="1" dirty="0"/>
          </a:p>
        </p:txBody>
      </p:sp>
      <p:sp>
        <p:nvSpPr>
          <p:cNvPr id="4" name="Slide Number Placeholder 3"/>
          <p:cNvSpPr>
            <a:spLocks noGrp="1"/>
          </p:cNvSpPr>
          <p:nvPr>
            <p:ph type="sldNum" sz="quarter" idx="10"/>
          </p:nvPr>
        </p:nvSpPr>
        <p:spPr/>
        <p:txBody>
          <a:bodyPr/>
          <a:lstStyle/>
          <a:p>
            <a:fld id="{70953E48-DB8E-4E80-8C2F-7D1714F855F1}" type="slidenum">
              <a:rPr lang="en-US" smtClean="0"/>
              <a:t>1</a:t>
            </a:fld>
            <a:endParaRPr lang="en-US"/>
          </a:p>
        </p:txBody>
      </p:sp>
    </p:spTree>
    <p:extLst>
      <p:ext uri="{BB962C8B-B14F-4D97-AF65-F5344CB8AC3E}">
        <p14:creationId xmlns:p14="http://schemas.microsoft.com/office/powerpoint/2010/main" val="36779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6" name="Shape 296"/>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Food Bucks does e</a:t>
            </a:r>
            <a:r>
              <a:rPr lang="id" sz="1800" dirty="0">
                <a:solidFill>
                  <a:schemeClr val="dk1"/>
                </a:solidFill>
              </a:rPr>
              <a:t>xactly </a:t>
            </a:r>
            <a:r>
              <a:rPr lang="id" sz="1800" dirty="0" smtClean="0">
                <a:solidFill>
                  <a:schemeClr val="dk1"/>
                </a:solidFill>
              </a:rPr>
              <a:t>this</a:t>
            </a:r>
            <a:r>
              <a:rPr lang="id" sz="1800" baseline="0" dirty="0" smtClean="0">
                <a:solidFill>
                  <a:schemeClr val="dk1"/>
                </a:solidFill>
              </a:rPr>
              <a:t>. The </a:t>
            </a:r>
            <a:r>
              <a:rPr lang="id" sz="1800" b="0" i="0" u="none" strike="noStrike" cap="none" baseline="0" dirty="0" smtClean="0">
                <a:solidFill>
                  <a:schemeClr val="dk1"/>
                </a:solidFill>
                <a:latin typeface="Arial"/>
                <a:ea typeface="Arial"/>
                <a:cs typeface="Arial"/>
                <a:sym typeface="Arial"/>
              </a:rPr>
              <a:t>program </a:t>
            </a:r>
            <a:r>
              <a:rPr lang="id" sz="1800" b="0" i="0" u="none" strike="noStrike" cap="none" baseline="0" dirty="0">
                <a:solidFill>
                  <a:schemeClr val="dk1"/>
                </a:solidFill>
                <a:latin typeface="Arial"/>
                <a:ea typeface="Arial"/>
                <a:cs typeface="Arial"/>
                <a:sym typeface="Arial"/>
              </a:rPr>
              <a:t>doubles the value of federal nutrition benefits at participating farmers markets and grocery stores, helping people bring home more locally grown fruits and vegetables.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1" i="0" u="none" strike="noStrike" cap="none" baseline="0" dirty="0">
                <a:solidFill>
                  <a:schemeClr val="dk1"/>
                </a:solidFill>
                <a:latin typeface="Arial"/>
                <a:ea typeface="Arial"/>
                <a:cs typeface="Arial"/>
                <a:sym typeface="Arial"/>
              </a:rPr>
              <a:t>How does Double Up work?</a:t>
            </a: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provides SNAP-Recipients with a one-to-one match to purchase healthy, </a:t>
            </a:r>
            <a:r>
              <a:rPr lang="id" sz="1800" b="0" i="0" u="none" strike="noStrike" cap="none" baseline="0" dirty="0" smtClean="0">
                <a:solidFill>
                  <a:schemeClr val="dk1"/>
                </a:solidFill>
                <a:latin typeface="Arial"/>
                <a:ea typeface="Arial"/>
                <a:cs typeface="Arial"/>
                <a:sym typeface="Arial"/>
              </a:rPr>
              <a:t>Colorado-grown </a:t>
            </a:r>
            <a:r>
              <a:rPr lang="id" sz="1800" b="0" i="0" u="none" strike="noStrike" cap="none" baseline="0" dirty="0">
                <a:solidFill>
                  <a:schemeClr val="dk1"/>
                </a:solidFill>
                <a:latin typeface="Arial"/>
                <a:ea typeface="Arial"/>
                <a:cs typeface="Arial"/>
                <a:sym typeface="Arial"/>
              </a:rPr>
              <a:t>fruits and vegetables when they use </a:t>
            </a:r>
            <a:r>
              <a:rPr lang="id" sz="1800" b="0" i="0" u="none" strike="noStrike" cap="none" baseline="0" dirty="0" smtClean="0">
                <a:solidFill>
                  <a:schemeClr val="dk1"/>
                </a:solidFill>
                <a:latin typeface="Arial"/>
                <a:ea typeface="Arial"/>
                <a:cs typeface="Arial"/>
                <a:sym typeface="Arial"/>
              </a:rPr>
              <a:t>their EBT/Quest Card </a:t>
            </a:r>
            <a:r>
              <a:rPr lang="id" sz="1800" b="0" i="0" u="none" strike="noStrike" cap="none" baseline="0" dirty="0">
                <a:solidFill>
                  <a:schemeClr val="dk1"/>
                </a:solidFill>
                <a:latin typeface="Arial"/>
                <a:ea typeface="Arial"/>
                <a:cs typeface="Arial"/>
                <a:sym typeface="Arial"/>
              </a:rPr>
              <a:t>at participating locations.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makes it easier for low-income consumers to eat more fruits and vegetables while supporting family farms and growing local economies.  We like to call it </a:t>
            </a:r>
            <a:r>
              <a:rPr lang="id" sz="1800" b="1" i="0" u="none" strike="noStrike" cap="none" baseline="0" dirty="0">
                <a:solidFill>
                  <a:schemeClr val="dk1"/>
                </a:solidFill>
                <a:latin typeface="Arial"/>
                <a:ea typeface="Arial"/>
                <a:cs typeface="Arial"/>
                <a:sym typeface="Arial"/>
              </a:rPr>
              <a:t>a win/win/win </a:t>
            </a:r>
            <a:r>
              <a:rPr lang="id" sz="1800" b="0" i="0" u="none" strike="noStrike" cap="none" baseline="0" dirty="0">
                <a:solidFill>
                  <a:schemeClr val="dk1"/>
                </a:solidFill>
                <a:latin typeface="Arial"/>
                <a:ea typeface="Arial"/>
                <a:cs typeface="Arial"/>
                <a:sym typeface="Arial"/>
              </a:rPr>
              <a:t>because families bring home more healthy food; farmers gain new customers and make more money; and more food dollars stay in the local economy.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And we also see a ripple effect of benefits from increased access to healthy food</a:t>
            </a:r>
            <a:r>
              <a:rPr lang="id" sz="1800" dirty="0">
                <a:solidFill>
                  <a:schemeClr val="dk1"/>
                </a:solidFill>
              </a:rPr>
              <a:t>.</a:t>
            </a:r>
          </a:p>
        </p:txBody>
      </p:sp>
      <p:sp>
        <p:nvSpPr>
          <p:cNvPr id="297" name="Shape 297"/>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12</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4194581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6" name="Shape 296"/>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Food Bucks does e</a:t>
            </a:r>
            <a:r>
              <a:rPr lang="id" sz="1800" dirty="0">
                <a:solidFill>
                  <a:schemeClr val="dk1"/>
                </a:solidFill>
              </a:rPr>
              <a:t>xactly </a:t>
            </a:r>
            <a:r>
              <a:rPr lang="id" sz="1800" dirty="0" smtClean="0">
                <a:solidFill>
                  <a:schemeClr val="dk1"/>
                </a:solidFill>
              </a:rPr>
              <a:t>this</a:t>
            </a:r>
            <a:r>
              <a:rPr lang="id" sz="1800" baseline="0" dirty="0" smtClean="0">
                <a:solidFill>
                  <a:schemeClr val="dk1"/>
                </a:solidFill>
              </a:rPr>
              <a:t>. The </a:t>
            </a:r>
            <a:r>
              <a:rPr lang="id" sz="1800" b="0" i="0" u="none" strike="noStrike" cap="none" baseline="0" dirty="0" smtClean="0">
                <a:solidFill>
                  <a:schemeClr val="dk1"/>
                </a:solidFill>
                <a:latin typeface="Arial"/>
                <a:ea typeface="Arial"/>
                <a:cs typeface="Arial"/>
                <a:sym typeface="Arial"/>
              </a:rPr>
              <a:t>program </a:t>
            </a:r>
            <a:r>
              <a:rPr lang="id" sz="1800" b="0" i="0" u="none" strike="noStrike" cap="none" baseline="0" dirty="0">
                <a:solidFill>
                  <a:schemeClr val="dk1"/>
                </a:solidFill>
                <a:latin typeface="Arial"/>
                <a:ea typeface="Arial"/>
                <a:cs typeface="Arial"/>
                <a:sym typeface="Arial"/>
              </a:rPr>
              <a:t>doubles the value of federal nutrition benefits at participating farmers markets and grocery stores, helping people bring home more locally grown fruits and vegetables.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1" i="0" u="none" strike="noStrike" cap="none" baseline="0" dirty="0">
                <a:solidFill>
                  <a:schemeClr val="dk1"/>
                </a:solidFill>
                <a:latin typeface="Arial"/>
                <a:ea typeface="Arial"/>
                <a:cs typeface="Arial"/>
                <a:sym typeface="Arial"/>
              </a:rPr>
              <a:t>How does Double Up work?</a:t>
            </a: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provides SNAP-Recipients with a one-to-one match to purchase healthy, </a:t>
            </a:r>
            <a:r>
              <a:rPr lang="id" sz="1800" b="0" i="0" u="none" strike="noStrike" cap="none" baseline="0" dirty="0" smtClean="0">
                <a:solidFill>
                  <a:schemeClr val="dk1"/>
                </a:solidFill>
                <a:latin typeface="Arial"/>
                <a:ea typeface="Arial"/>
                <a:cs typeface="Arial"/>
                <a:sym typeface="Arial"/>
              </a:rPr>
              <a:t>Colorado-grown </a:t>
            </a:r>
            <a:r>
              <a:rPr lang="id" sz="1800" b="0" i="0" u="none" strike="noStrike" cap="none" baseline="0" dirty="0">
                <a:solidFill>
                  <a:schemeClr val="dk1"/>
                </a:solidFill>
                <a:latin typeface="Arial"/>
                <a:ea typeface="Arial"/>
                <a:cs typeface="Arial"/>
                <a:sym typeface="Arial"/>
              </a:rPr>
              <a:t>fruits and vegetables when they use </a:t>
            </a:r>
            <a:r>
              <a:rPr lang="id" sz="1800" b="0" i="0" u="none" strike="noStrike" cap="none" baseline="0" dirty="0" smtClean="0">
                <a:solidFill>
                  <a:schemeClr val="dk1"/>
                </a:solidFill>
                <a:latin typeface="Arial"/>
                <a:ea typeface="Arial"/>
                <a:cs typeface="Arial"/>
                <a:sym typeface="Arial"/>
              </a:rPr>
              <a:t>their EBT/Quest Card </a:t>
            </a:r>
            <a:r>
              <a:rPr lang="id" sz="1800" b="0" i="0" u="none" strike="noStrike" cap="none" baseline="0" dirty="0">
                <a:solidFill>
                  <a:schemeClr val="dk1"/>
                </a:solidFill>
                <a:latin typeface="Arial"/>
                <a:ea typeface="Arial"/>
                <a:cs typeface="Arial"/>
                <a:sym typeface="Arial"/>
              </a:rPr>
              <a:t>at participating locations.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makes it easier for low-income consumers to eat more fruits and vegetables while supporting family farms and growing local economies.  We like to call it </a:t>
            </a:r>
            <a:r>
              <a:rPr lang="id" sz="1800" b="1" i="0" u="none" strike="noStrike" cap="none" baseline="0" dirty="0">
                <a:solidFill>
                  <a:schemeClr val="dk1"/>
                </a:solidFill>
                <a:latin typeface="Arial"/>
                <a:ea typeface="Arial"/>
                <a:cs typeface="Arial"/>
                <a:sym typeface="Arial"/>
              </a:rPr>
              <a:t>a win/win/win </a:t>
            </a:r>
            <a:r>
              <a:rPr lang="id" sz="1800" b="0" i="0" u="none" strike="noStrike" cap="none" baseline="0" dirty="0">
                <a:solidFill>
                  <a:schemeClr val="dk1"/>
                </a:solidFill>
                <a:latin typeface="Arial"/>
                <a:ea typeface="Arial"/>
                <a:cs typeface="Arial"/>
                <a:sym typeface="Arial"/>
              </a:rPr>
              <a:t>because families bring home more healthy food; farmers gain new customers and make more money; and more food dollars stay in the local economy.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And we also see a ripple effect of benefits from increased access to healthy food</a:t>
            </a:r>
            <a:r>
              <a:rPr lang="id" sz="1800" dirty="0">
                <a:solidFill>
                  <a:schemeClr val="dk1"/>
                </a:solidFill>
              </a:rPr>
              <a:t>.</a:t>
            </a:r>
          </a:p>
        </p:txBody>
      </p:sp>
      <p:sp>
        <p:nvSpPr>
          <p:cNvPr id="297" name="Shape 297"/>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13</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4264323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1AC6B-7F05-44EF-AB32-77799028387E}" type="slidenum">
              <a:rPr lang="en-US" smtClean="0"/>
              <a:t>16</a:t>
            </a:fld>
            <a:endParaRPr lang="en-US"/>
          </a:p>
        </p:txBody>
      </p:sp>
    </p:spTree>
    <p:extLst>
      <p:ext uri="{BB962C8B-B14F-4D97-AF65-F5344CB8AC3E}">
        <p14:creationId xmlns:p14="http://schemas.microsoft.com/office/powerpoint/2010/main" val="3344387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6" name="Shape 296"/>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Food Bucks does e</a:t>
            </a:r>
            <a:r>
              <a:rPr lang="id" sz="1800" dirty="0">
                <a:solidFill>
                  <a:schemeClr val="dk1"/>
                </a:solidFill>
              </a:rPr>
              <a:t>xactly this.  It is FFN’s flagship program and M</a:t>
            </a:r>
            <a:r>
              <a:rPr lang="id" sz="1800" b="0" i="0" u="none" strike="noStrike" cap="none" baseline="0" dirty="0">
                <a:solidFill>
                  <a:schemeClr val="dk1"/>
                </a:solidFill>
                <a:latin typeface="Arial"/>
                <a:ea typeface="Arial"/>
                <a:cs typeface="Arial"/>
                <a:sym typeface="Arial"/>
              </a:rPr>
              <a:t>ichigan’s statewide healthy food incentive program. The program doubles the value of federal nutrition benefits at participating farmers markets and grocery stores, helping people bring home more locally grown fruits and vegetables.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1" i="0" u="none" strike="noStrike" cap="none" baseline="0" dirty="0">
                <a:solidFill>
                  <a:schemeClr val="dk1"/>
                </a:solidFill>
                <a:latin typeface="Arial"/>
                <a:ea typeface="Arial"/>
                <a:cs typeface="Arial"/>
                <a:sym typeface="Arial"/>
              </a:rPr>
              <a:t>How does Double Up work?</a:t>
            </a: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provides SNAP-Recipients with a one-to-one match to purchase healthy, Michigan-grown fruits and vegetables when they use their Bridge Card at participating locations.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makes it easier for low-income consumers to eat more fruits and vegetables while supporting family farms and growing local economies.  We like to call it </a:t>
            </a:r>
            <a:r>
              <a:rPr lang="id" sz="1800" b="1" i="0" u="none" strike="noStrike" cap="none" baseline="0" dirty="0">
                <a:solidFill>
                  <a:schemeClr val="dk1"/>
                </a:solidFill>
                <a:latin typeface="Arial"/>
                <a:ea typeface="Arial"/>
                <a:cs typeface="Arial"/>
                <a:sym typeface="Arial"/>
              </a:rPr>
              <a:t>a win/win/win </a:t>
            </a:r>
            <a:r>
              <a:rPr lang="id" sz="1800" b="0" i="0" u="none" strike="noStrike" cap="none" baseline="0" dirty="0">
                <a:solidFill>
                  <a:schemeClr val="dk1"/>
                </a:solidFill>
                <a:latin typeface="Arial"/>
                <a:ea typeface="Arial"/>
                <a:cs typeface="Arial"/>
                <a:sym typeface="Arial"/>
              </a:rPr>
              <a:t>because families bring home more healthy food; farmers gain new customers and make more money; and more food dollars stay in the local economy.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And we also see a ripple effect of benefits from increased access to healthy food</a:t>
            </a:r>
            <a:r>
              <a:rPr lang="id" sz="1800" dirty="0">
                <a:solidFill>
                  <a:schemeClr val="dk1"/>
                </a:solidFill>
              </a:rPr>
              <a:t>.</a:t>
            </a:r>
          </a:p>
        </p:txBody>
      </p:sp>
      <p:sp>
        <p:nvSpPr>
          <p:cNvPr id="297" name="Shape 297"/>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17</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2796737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701675" y="4416425"/>
            <a:ext cx="5607048" cy="418306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200" b="0" i="0" u="none" strike="noStrike" cap="none" baseline="0" dirty="0">
              <a:solidFill>
                <a:schemeClr val="dk1"/>
              </a:solidFill>
              <a:latin typeface="Arial"/>
              <a:ea typeface="Arial"/>
              <a:cs typeface="Arial"/>
              <a:sym typeface="Arial"/>
            </a:endParaRPr>
          </a:p>
        </p:txBody>
      </p:sp>
      <p:sp>
        <p:nvSpPr>
          <p:cNvPr id="355" name="Shape 3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584218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25" name="Shape 425"/>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Investment in an integrated and dynamic communications campaign utilizing a variety of strategies.</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We design a variety of outreach materials including a outreach campaign to consumers centrally coordinated by Fair Food Network and engage in a wide network of partnering agencies including statewide networks and local community organizations.</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p:txBody>
      </p:sp>
      <p:sp>
        <p:nvSpPr>
          <p:cNvPr id="426" name="Shape 426"/>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19</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1023047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25" name="Shape 425"/>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Investment in an integrated and dynamic communications campaign utilizing a variety of strategies.</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We design a variety of outreach materials including a outreach campaign to consumers centrally coordinated by Fair Food Network and engage in a wide network of partnering agencies including statewide networks and local community organizations.</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p:txBody>
      </p:sp>
      <p:sp>
        <p:nvSpPr>
          <p:cNvPr id="426" name="Shape 426"/>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21</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4055939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7" name="Shape 307"/>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I love these images because it helps provide a visual for the impact of the program by showing on the left, what consumers can by for $20 in SNAP benefits at a farmers market.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Compared to the one on the left, showing what can be purchased when a purchase is matched with an additional $20 in Double Up Food Bucks.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This means that consumer can bring home $40 worth of healthy food for $20. </a:t>
            </a:r>
          </a:p>
        </p:txBody>
      </p:sp>
      <p:sp>
        <p:nvSpPr>
          <p:cNvPr id="308" name="Shape 308"/>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3</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280756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97739" rtl="0" eaLnBrk="0" fontAlgn="base" latinLnBrk="0" hangingPunct="0">
              <a:lnSpc>
                <a:spcPct val="100000"/>
              </a:lnSpc>
              <a:spcBef>
                <a:spcPct val="30000"/>
              </a:spcBef>
              <a:spcAft>
                <a:spcPct val="0"/>
              </a:spcAft>
              <a:buClrTx/>
              <a:buSzTx/>
              <a:buFontTx/>
              <a:buNone/>
              <a:tabLst/>
              <a:defRPr/>
            </a:pPr>
            <a:r>
              <a:rPr lang="en-US" dirty="0" smtClean="0"/>
              <a:t>The Double Up</a:t>
            </a:r>
            <a:r>
              <a:rPr lang="en-US" baseline="0" dirty="0" smtClean="0"/>
              <a:t> </a:t>
            </a:r>
            <a:r>
              <a:rPr lang="en-US" dirty="0" smtClean="0"/>
              <a:t>experience in</a:t>
            </a:r>
            <a:r>
              <a:rPr lang="en-US" baseline="0" dirty="0" smtClean="0"/>
              <a:t> MI along with others programs across the country helped inform and inspire bi-partisan support for a new $100 million healthy food incentive grants program established in the 2014 Farm Bill. </a:t>
            </a:r>
            <a:endParaRPr lang="en-US" dirty="0" smtClean="0"/>
          </a:p>
          <a:p>
            <a:pPr defTabSz="897739">
              <a:defRPr/>
            </a:pPr>
            <a:endParaRPr lang="en-US" dirty="0" smtClean="0"/>
          </a:p>
          <a:p>
            <a:pPr defTabSz="897739">
              <a:defRPr/>
            </a:pPr>
            <a:r>
              <a:rPr lang="en-US" dirty="0" smtClean="0"/>
              <a:t>The Food Insecurity Nutrition Incentive</a:t>
            </a:r>
            <a:r>
              <a:rPr lang="en-US" baseline="0" dirty="0" smtClean="0"/>
              <a:t> </a:t>
            </a:r>
            <a:r>
              <a:rPr lang="en-US" dirty="0" smtClean="0"/>
              <a:t>program</a:t>
            </a:r>
            <a:r>
              <a:rPr lang="en-US" baseline="0" dirty="0" smtClean="0"/>
              <a:t> is a </a:t>
            </a:r>
            <a:r>
              <a:rPr lang="en-US" dirty="0" smtClean="0"/>
              <a:t>competitive grant program. </a:t>
            </a:r>
          </a:p>
          <a:p>
            <a:pPr marL="0" marR="0" indent="0" algn="l" defTabSz="914400" rtl="0" eaLnBrk="1" fontAlgn="auto" latinLnBrk="0" hangingPunct="1">
              <a:lnSpc>
                <a:spcPct val="100000"/>
              </a:lnSpc>
              <a:spcBef>
                <a:spcPts val="1357"/>
              </a:spcBef>
              <a:spcAft>
                <a:spcPts val="0"/>
              </a:spcAft>
              <a:buClrTx/>
              <a:buSzTx/>
              <a:buFontTx/>
              <a:buNone/>
              <a:tabLst>
                <a:tab pos="176538" algn="l"/>
              </a:tabLst>
              <a:defRPr/>
            </a:pPr>
            <a:r>
              <a:rPr lang="en-US" dirty="0" smtClean="0"/>
              <a:t>•  $100 million over </a:t>
            </a:r>
            <a:r>
              <a:rPr lang="en-US" baseline="0" dirty="0" smtClean="0"/>
              <a:t> year years (</a:t>
            </a:r>
            <a:r>
              <a:rPr lang="en-US" dirty="0" smtClean="0"/>
              <a:t>awards in 2015,</a:t>
            </a:r>
            <a:r>
              <a:rPr lang="en-US" baseline="0" dirty="0" smtClean="0"/>
              <a:t> 2016, 2017, </a:t>
            </a:r>
            <a:r>
              <a:rPr lang="en-US" dirty="0" smtClean="0"/>
              <a:t>2018)</a:t>
            </a:r>
          </a:p>
          <a:p>
            <a:pPr marL="171450" marR="0" indent="-171450" algn="l" defTabSz="914400" rtl="0" eaLnBrk="1" fontAlgn="auto" latinLnBrk="0" hangingPunct="1">
              <a:lnSpc>
                <a:spcPct val="100000"/>
              </a:lnSpc>
              <a:spcBef>
                <a:spcPts val="1357"/>
              </a:spcBef>
              <a:spcAft>
                <a:spcPts val="0"/>
              </a:spcAft>
              <a:buClrTx/>
              <a:buSzTx/>
              <a:buFont typeface="Arial" panose="020B0604020202020204" pitchFamily="34" charset="0"/>
              <a:buChar char="•"/>
              <a:tabLst>
                <a:tab pos="176538" algn="l"/>
              </a:tabLst>
              <a:defRPr/>
            </a:pPr>
            <a:r>
              <a:rPr lang="en-US" dirty="0" smtClean="0"/>
              <a:t>Fruit and vegetable incentives for SNAP participants</a:t>
            </a:r>
          </a:p>
          <a:p>
            <a:pPr marL="171450" marR="0" indent="-171450" algn="l" defTabSz="914400" rtl="0" eaLnBrk="1" fontAlgn="auto" latinLnBrk="0" hangingPunct="1">
              <a:lnSpc>
                <a:spcPct val="100000"/>
              </a:lnSpc>
              <a:spcBef>
                <a:spcPts val="1357"/>
              </a:spcBef>
              <a:spcAft>
                <a:spcPts val="0"/>
              </a:spcAft>
              <a:buClrTx/>
              <a:buSzTx/>
              <a:buFont typeface="Arial" panose="020B0604020202020204" pitchFamily="34" charset="0"/>
              <a:buChar char="•"/>
              <a:tabLst>
                <a:tab pos="176538" algn="l"/>
              </a:tabLst>
              <a:defRPr/>
            </a:pPr>
            <a:r>
              <a:rPr lang="en-US" dirty="0" smtClean="0"/>
              <a:t>At all types of retail</a:t>
            </a:r>
          </a:p>
          <a:p>
            <a:pPr marL="171450" marR="0" indent="-171450" algn="l" defTabSz="914400" rtl="0" eaLnBrk="1" fontAlgn="auto" latinLnBrk="0" hangingPunct="1">
              <a:lnSpc>
                <a:spcPct val="100000"/>
              </a:lnSpc>
              <a:spcBef>
                <a:spcPts val="1357"/>
              </a:spcBef>
              <a:spcAft>
                <a:spcPts val="0"/>
              </a:spcAft>
              <a:buClrTx/>
              <a:buSzTx/>
              <a:buFont typeface="Arial" panose="020B0604020202020204" pitchFamily="34" charset="0"/>
              <a:buChar char="•"/>
              <a:tabLst>
                <a:tab pos="176538" algn="l"/>
              </a:tabLst>
              <a:defRPr/>
            </a:pPr>
            <a:r>
              <a:rPr lang="en-US" dirty="0" smtClean="0"/>
              <a:t>Many kinds of groups are eligible to conduct programs</a:t>
            </a:r>
          </a:p>
          <a:p>
            <a:pPr marL="171450" marR="0" indent="-171450" algn="l" defTabSz="914400" rtl="0" eaLnBrk="1" fontAlgn="auto" latinLnBrk="0" hangingPunct="1">
              <a:lnSpc>
                <a:spcPct val="100000"/>
              </a:lnSpc>
              <a:spcBef>
                <a:spcPts val="1357"/>
              </a:spcBef>
              <a:spcAft>
                <a:spcPts val="0"/>
              </a:spcAft>
              <a:buClrTx/>
              <a:buSzTx/>
              <a:buFont typeface="Arial" panose="020B0604020202020204" pitchFamily="34" charset="0"/>
              <a:buChar char="•"/>
              <a:tabLst>
                <a:tab pos="176538" algn="l"/>
              </a:tabLst>
              <a:defRPr/>
            </a:pPr>
            <a:r>
              <a:rPr lang="en-US" dirty="0" smtClean="0"/>
              <a:t>Grants require 1-1 match</a:t>
            </a:r>
          </a:p>
          <a:p>
            <a:pPr marL="0" marR="0" indent="0" algn="l" defTabSz="914400" rtl="0" eaLnBrk="1" fontAlgn="auto" latinLnBrk="0" hangingPunct="1">
              <a:lnSpc>
                <a:spcPct val="100000"/>
              </a:lnSpc>
              <a:spcBef>
                <a:spcPts val="1357"/>
              </a:spcBef>
              <a:spcAft>
                <a:spcPts val="0"/>
              </a:spcAft>
              <a:buClrTx/>
              <a:buSzTx/>
              <a:buFont typeface="Arial" panose="020B0604020202020204" pitchFamily="34" charset="0"/>
              <a:buNone/>
              <a:tabLst>
                <a:tab pos="176538" algn="l"/>
              </a:tabLst>
              <a:defRPr/>
            </a:pPr>
            <a:endParaRPr lang="en-US" dirty="0" smtClean="0"/>
          </a:p>
          <a:p>
            <a:pPr marL="0" marR="0" indent="0" algn="l" defTabSz="914400" rtl="0" eaLnBrk="1" fontAlgn="auto" latinLnBrk="0" hangingPunct="1">
              <a:lnSpc>
                <a:spcPct val="100000"/>
              </a:lnSpc>
              <a:spcBef>
                <a:spcPts val="1357"/>
              </a:spcBef>
              <a:spcAft>
                <a:spcPts val="0"/>
              </a:spcAft>
              <a:buClrTx/>
              <a:buSzTx/>
              <a:buFont typeface="Arial" panose="020B0604020202020204" pitchFamily="34" charset="0"/>
              <a:buNone/>
              <a:tabLst>
                <a:tab pos="176538" algn="l"/>
              </a:tabLst>
              <a:defRPr/>
            </a:pPr>
            <a:r>
              <a:rPr lang="en-US" dirty="0" smtClean="0"/>
              <a:t>This</a:t>
            </a:r>
            <a:r>
              <a:rPr lang="en-US" baseline="0" dirty="0" smtClean="0"/>
              <a:t> year, </a:t>
            </a:r>
            <a:r>
              <a:rPr lang="en-US" baseline="0" dirty="0" err="1" smtClean="0"/>
              <a:t>LiveWell</a:t>
            </a:r>
            <a:r>
              <a:rPr lang="en-US" baseline="0" dirty="0" smtClean="0"/>
              <a:t> Colorado along with 50 partners were granted a 2016 FINI grant, making this program possible in the state of Colorado!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0953E48-DB8E-4E80-8C2F-7D1714F855F1}" type="slidenum">
              <a:rPr lang="en-US" smtClean="0"/>
              <a:t>4</a:t>
            </a:fld>
            <a:endParaRPr lang="en-US"/>
          </a:p>
        </p:txBody>
      </p:sp>
    </p:spTree>
    <p:extLst>
      <p:ext uri="{BB962C8B-B14F-4D97-AF65-F5344CB8AC3E}">
        <p14:creationId xmlns:p14="http://schemas.microsoft.com/office/powerpoint/2010/main" val="341902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81" name="Shape 281"/>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Fair Food </a:t>
            </a:r>
            <a:r>
              <a:rPr lang="id" sz="1800" b="0" i="0" u="none" strike="noStrike" cap="none" baseline="0" dirty="0" smtClean="0">
                <a:solidFill>
                  <a:schemeClr val="dk1"/>
                </a:solidFill>
                <a:latin typeface="Arial"/>
                <a:ea typeface="Arial"/>
                <a:cs typeface="Arial"/>
                <a:sym typeface="Arial"/>
              </a:rPr>
              <a:t>Network, a non-profit based in Southeast MI first piloted Double Up Food Bucks in Detroit. Now, they work with programs all over the nation to help build incentive programs for fresh fruits and vegetables throughout the nation.  </a:t>
            </a: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Font typeface="Arial"/>
              <a:buNone/>
            </a:pPr>
            <a:r>
              <a:rPr lang="en-US" sz="1800" b="0" i="0" u="none" strike="noStrike" cap="none" baseline="0" dirty="0" smtClean="0">
                <a:solidFill>
                  <a:schemeClr val="dk1"/>
                </a:solidFill>
                <a:latin typeface="Arial"/>
                <a:ea typeface="Arial"/>
                <a:cs typeface="Arial"/>
                <a:sym typeface="Arial"/>
              </a:rPr>
              <a:t>pro</a:t>
            </a:r>
            <a:endParaRPr sz="1800" b="0" i="0" u="none" strike="noStrike" cap="none" baseline="0" dirty="0">
              <a:solidFill>
                <a:schemeClr val="dk1"/>
              </a:solidFill>
              <a:latin typeface="Arial"/>
              <a:ea typeface="Arial"/>
              <a:cs typeface="Arial"/>
              <a:sym typeface="Arial"/>
            </a:endParaRPr>
          </a:p>
        </p:txBody>
      </p:sp>
      <p:sp>
        <p:nvSpPr>
          <p:cNvPr id="282" name="Shape 282"/>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5</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59244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81" name="Shape 281"/>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p:txBody>
      </p:sp>
      <p:sp>
        <p:nvSpPr>
          <p:cNvPr id="282" name="Shape 282"/>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7</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3202063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7" name="Shape 307"/>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I love these images because it helps provide a visual for the impact of the program by showing on the left, what consumers can by for $20 in SNAP benefits at a farmers market.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Compared to the one on the left, showing what can be purchased when a purchase is matched with an additional $20 in Double Up Food Bucks.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This means that consumer can bring home $40 worth of healthy food for $20. </a:t>
            </a:r>
          </a:p>
        </p:txBody>
      </p:sp>
      <p:sp>
        <p:nvSpPr>
          <p:cNvPr id="308" name="Shape 308"/>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8</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223915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7" name="Shape 307"/>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342900" marR="0" lvl="0" indent="-342900" algn="l" rtl="0">
              <a:spcBef>
                <a:spcPts val="0"/>
              </a:spcBef>
              <a:buClr>
                <a:schemeClr val="dk1"/>
              </a:buClr>
              <a:buSzPct val="25000"/>
              <a:buFont typeface="Arial"/>
              <a:buAutoNum type="arabicPeriod"/>
            </a:pPr>
            <a:r>
              <a:rPr lang="id" sz="1800" b="0" i="0" u="none" strike="noStrike" cap="none" baseline="0" dirty="0" smtClean="0">
                <a:solidFill>
                  <a:schemeClr val="dk1"/>
                </a:solidFill>
                <a:latin typeface="Arial"/>
                <a:ea typeface="Arial"/>
                <a:cs typeface="Arial"/>
                <a:sym typeface="Arial"/>
              </a:rPr>
              <a:t>Farmers Markets </a:t>
            </a:r>
          </a:p>
          <a:p>
            <a:pPr marL="342900" marR="0" lvl="0" indent="-342900" algn="l" rtl="0">
              <a:spcBef>
                <a:spcPts val="0"/>
              </a:spcBef>
              <a:buClr>
                <a:schemeClr val="dk1"/>
              </a:buClr>
              <a:buSzPct val="25000"/>
              <a:buFont typeface="Arial"/>
              <a:buAutoNum type="arabicPeriod"/>
            </a:pPr>
            <a:r>
              <a:rPr lang="id" sz="1800" b="0" i="0" u="none" strike="noStrike" cap="none" baseline="0" dirty="0" smtClean="0">
                <a:solidFill>
                  <a:schemeClr val="dk1"/>
                </a:solidFill>
                <a:latin typeface="Arial"/>
                <a:ea typeface="Arial"/>
                <a:cs typeface="Arial"/>
                <a:sym typeface="Arial"/>
              </a:rPr>
              <a:t>Grocery Stores </a:t>
            </a:r>
          </a:p>
          <a:p>
            <a:pPr marL="342900" marR="0" lvl="0" indent="-342900" algn="l" rtl="0">
              <a:spcBef>
                <a:spcPts val="0"/>
              </a:spcBef>
              <a:buClr>
                <a:schemeClr val="dk1"/>
              </a:buClr>
              <a:buSzPct val="25000"/>
              <a:buFont typeface="Arial"/>
              <a:buAutoNum type="arabicPeriod"/>
            </a:pPr>
            <a:r>
              <a:rPr lang="id" sz="1800" b="0" i="0" u="none" strike="noStrike" cap="none" baseline="0" dirty="0" smtClean="0">
                <a:solidFill>
                  <a:schemeClr val="dk1"/>
                </a:solidFill>
                <a:latin typeface="Arial"/>
                <a:ea typeface="Arial"/>
                <a:cs typeface="Arial"/>
                <a:sym typeface="Arial"/>
              </a:rPr>
              <a:t>Farmstands </a:t>
            </a:r>
          </a:p>
          <a:p>
            <a:pPr marL="342900" marR="0" lvl="0" indent="-342900" algn="l" rtl="0">
              <a:spcBef>
                <a:spcPts val="0"/>
              </a:spcBef>
              <a:buClr>
                <a:schemeClr val="dk1"/>
              </a:buClr>
              <a:buSzPct val="25000"/>
              <a:buFont typeface="Arial"/>
              <a:buAutoNum type="arabicPeriod"/>
            </a:pPr>
            <a:r>
              <a:rPr lang="id" sz="1800" b="0" i="0" u="none" strike="noStrike" cap="none" baseline="0" dirty="0" smtClean="0">
                <a:solidFill>
                  <a:schemeClr val="dk1"/>
                </a:solidFill>
                <a:latin typeface="Arial"/>
                <a:ea typeface="Arial"/>
                <a:cs typeface="Arial"/>
                <a:sym typeface="Arial"/>
              </a:rPr>
              <a:t>Food Boxes </a:t>
            </a:r>
          </a:p>
          <a:p>
            <a:pPr marL="342900" marR="0" lvl="0" indent="-342900" algn="l" rtl="0">
              <a:spcBef>
                <a:spcPts val="0"/>
              </a:spcBef>
              <a:buClr>
                <a:schemeClr val="dk1"/>
              </a:buClr>
              <a:buSzPct val="25000"/>
              <a:buFont typeface="Arial"/>
              <a:buAutoNum type="arabicPeriod"/>
            </a:pPr>
            <a:endParaRPr lang="id" sz="1800" b="0" i="0" u="none" strike="noStrike" cap="none" baseline="0" dirty="0" smtClean="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smtClean="0">
                <a:solidFill>
                  <a:schemeClr val="dk1"/>
                </a:solidFill>
                <a:latin typeface="Arial"/>
                <a:ea typeface="Arial"/>
                <a:cs typeface="Arial"/>
                <a:sym typeface="Arial"/>
              </a:rPr>
              <a:t>It is a myth that we are only in farmers markets! Our markets offer a lot of comnmunity benefits such a cooking demos, connection with farmers, health and wellness activities, etc. </a:t>
            </a:r>
            <a:r>
              <a:rPr lang="id" sz="1800" b="0" i="0" u="none" strike="noStrike" cap="none" baseline="0" smtClean="0">
                <a:solidFill>
                  <a:schemeClr val="dk1"/>
                </a:solidFill>
                <a:latin typeface="Arial"/>
                <a:ea typeface="Arial"/>
                <a:cs typeface="Arial"/>
                <a:sym typeface="Arial"/>
              </a:rPr>
              <a:t>But this program can also be found at grocery stores, and other types of retail that are open more often and year round! </a:t>
            </a:r>
            <a:endParaRPr lang="id" sz="1800" b="0" i="0" u="none" strike="noStrike" cap="none" baseline="0" dirty="0" smtClean="0">
              <a:solidFill>
                <a:schemeClr val="dk1"/>
              </a:solidFill>
              <a:latin typeface="Arial"/>
              <a:ea typeface="Arial"/>
              <a:cs typeface="Arial"/>
              <a:sym typeface="Arial"/>
            </a:endParaRPr>
          </a:p>
        </p:txBody>
      </p:sp>
      <p:sp>
        <p:nvSpPr>
          <p:cNvPr id="308" name="Shape 308"/>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9</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1563728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7" name="Shape 307"/>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342900" marR="0" lvl="0" indent="-342900" algn="l" rtl="0">
              <a:spcBef>
                <a:spcPts val="0"/>
              </a:spcBef>
              <a:buClr>
                <a:schemeClr val="dk1"/>
              </a:buClr>
              <a:buSzPct val="25000"/>
              <a:buFont typeface="Arial"/>
              <a:buAutoNum type="arabicPeriod"/>
            </a:pPr>
            <a:r>
              <a:rPr lang="id" sz="1800" b="0" i="0" u="none" strike="noStrike" cap="none" baseline="0" dirty="0" smtClean="0">
                <a:solidFill>
                  <a:schemeClr val="dk1"/>
                </a:solidFill>
                <a:latin typeface="Arial"/>
                <a:ea typeface="Arial"/>
                <a:cs typeface="Arial"/>
                <a:sym typeface="Arial"/>
              </a:rPr>
              <a:t>Farmers Markets </a:t>
            </a:r>
          </a:p>
          <a:p>
            <a:pPr marL="342900" marR="0" lvl="0" indent="-342900" algn="l" rtl="0">
              <a:spcBef>
                <a:spcPts val="0"/>
              </a:spcBef>
              <a:buClr>
                <a:schemeClr val="dk1"/>
              </a:buClr>
              <a:buSzPct val="25000"/>
              <a:buFont typeface="Arial"/>
              <a:buAutoNum type="arabicPeriod"/>
            </a:pPr>
            <a:r>
              <a:rPr lang="id" sz="1800" b="0" i="0" u="none" strike="noStrike" cap="none" baseline="0" dirty="0" smtClean="0">
                <a:solidFill>
                  <a:schemeClr val="dk1"/>
                </a:solidFill>
                <a:latin typeface="Arial"/>
                <a:ea typeface="Arial"/>
                <a:cs typeface="Arial"/>
                <a:sym typeface="Arial"/>
              </a:rPr>
              <a:t>Grocery Stores </a:t>
            </a:r>
          </a:p>
          <a:p>
            <a:pPr marL="342900" marR="0" lvl="0" indent="-342900" algn="l" rtl="0">
              <a:spcBef>
                <a:spcPts val="0"/>
              </a:spcBef>
              <a:buClr>
                <a:schemeClr val="dk1"/>
              </a:buClr>
              <a:buSzPct val="25000"/>
              <a:buFont typeface="Arial"/>
              <a:buAutoNum type="arabicPeriod"/>
            </a:pPr>
            <a:r>
              <a:rPr lang="id" sz="1800" b="0" i="0" u="none" strike="noStrike" cap="none" baseline="0" dirty="0" smtClean="0">
                <a:solidFill>
                  <a:schemeClr val="dk1"/>
                </a:solidFill>
                <a:latin typeface="Arial"/>
                <a:ea typeface="Arial"/>
                <a:cs typeface="Arial"/>
                <a:sym typeface="Arial"/>
              </a:rPr>
              <a:t>Farmstands </a:t>
            </a:r>
          </a:p>
          <a:p>
            <a:pPr marL="342900" marR="0" lvl="0" indent="-342900" algn="l" rtl="0">
              <a:spcBef>
                <a:spcPts val="0"/>
              </a:spcBef>
              <a:buClr>
                <a:schemeClr val="dk1"/>
              </a:buClr>
              <a:buSzPct val="25000"/>
              <a:buFont typeface="Arial"/>
              <a:buAutoNum type="arabicPeriod"/>
            </a:pPr>
            <a:r>
              <a:rPr lang="id" sz="1800" b="0" i="0" u="none" strike="noStrike" cap="none" baseline="0" dirty="0" smtClean="0">
                <a:solidFill>
                  <a:schemeClr val="dk1"/>
                </a:solidFill>
                <a:latin typeface="Arial"/>
                <a:ea typeface="Arial"/>
                <a:cs typeface="Arial"/>
                <a:sym typeface="Arial"/>
              </a:rPr>
              <a:t>Food Boxes </a:t>
            </a:r>
          </a:p>
          <a:p>
            <a:pPr marL="342900" marR="0" lvl="0" indent="-342900" algn="l" rtl="0">
              <a:spcBef>
                <a:spcPts val="0"/>
              </a:spcBef>
              <a:buClr>
                <a:schemeClr val="dk1"/>
              </a:buClr>
              <a:buSzPct val="25000"/>
              <a:buFont typeface="Arial"/>
              <a:buAutoNum type="arabicPeriod"/>
            </a:pPr>
            <a:endParaRPr lang="id" sz="1800" b="0" i="0" u="none" strike="noStrike" cap="none" baseline="0" dirty="0" smtClean="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smtClean="0">
                <a:solidFill>
                  <a:schemeClr val="dk1"/>
                </a:solidFill>
                <a:latin typeface="Arial"/>
                <a:ea typeface="Arial"/>
                <a:cs typeface="Arial"/>
                <a:sym typeface="Arial"/>
              </a:rPr>
              <a:t>It is a myth that we are only in farmers markets! Our markets offer a lot of comnmunity benefits such a cooking demos, connection with farmers, health and wellness activities, etc. </a:t>
            </a:r>
            <a:r>
              <a:rPr lang="id" sz="1800" b="0" i="0" u="none" strike="noStrike" cap="none" baseline="0" smtClean="0">
                <a:solidFill>
                  <a:schemeClr val="dk1"/>
                </a:solidFill>
                <a:latin typeface="Arial"/>
                <a:ea typeface="Arial"/>
                <a:cs typeface="Arial"/>
                <a:sym typeface="Arial"/>
              </a:rPr>
              <a:t>But this program can also be found at grocery stores, and other types of retail that are open more often and year round! </a:t>
            </a:r>
            <a:endParaRPr lang="id" sz="1800" b="0" i="0" u="none" strike="noStrike" cap="none" baseline="0" dirty="0" smtClean="0">
              <a:solidFill>
                <a:schemeClr val="dk1"/>
              </a:solidFill>
              <a:latin typeface="Arial"/>
              <a:ea typeface="Arial"/>
              <a:cs typeface="Arial"/>
              <a:sym typeface="Arial"/>
            </a:endParaRPr>
          </a:p>
        </p:txBody>
      </p:sp>
      <p:sp>
        <p:nvSpPr>
          <p:cNvPr id="308" name="Shape 308"/>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10</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3881031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6" name="Shape 296"/>
          <p:cNvSpPr txBox="1">
            <a:spLocks noGrp="1"/>
          </p:cNvSpPr>
          <p:nvPr>
            <p:ph type="body" idx="1"/>
          </p:nvPr>
        </p:nvSpPr>
        <p:spPr>
          <a:xfrm>
            <a:off x="701675" y="4416425"/>
            <a:ext cx="5607048" cy="4183060"/>
          </a:xfrm>
          <a:prstGeom prst="rect">
            <a:avLst/>
          </a:prstGeom>
          <a:noFill/>
          <a:ln>
            <a:noFill/>
          </a:ln>
        </p:spPr>
        <p:txBody>
          <a:bodyPr lIns="93175" tIns="46575" rIns="93175" bIns="46575" anchor="t" anchorCtr="0">
            <a:noAutofit/>
          </a:bodyPr>
          <a:lstStyle/>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Food Bucks does e</a:t>
            </a:r>
            <a:r>
              <a:rPr lang="id" sz="1800" dirty="0">
                <a:solidFill>
                  <a:schemeClr val="dk1"/>
                </a:solidFill>
              </a:rPr>
              <a:t>xactly </a:t>
            </a:r>
            <a:r>
              <a:rPr lang="id" sz="1800" dirty="0" smtClean="0">
                <a:solidFill>
                  <a:schemeClr val="dk1"/>
                </a:solidFill>
              </a:rPr>
              <a:t>this</a:t>
            </a:r>
            <a:r>
              <a:rPr lang="id" sz="1800" baseline="0" dirty="0" smtClean="0">
                <a:solidFill>
                  <a:schemeClr val="dk1"/>
                </a:solidFill>
              </a:rPr>
              <a:t>. The </a:t>
            </a:r>
            <a:r>
              <a:rPr lang="id" sz="1800" b="0" i="0" u="none" strike="noStrike" cap="none" baseline="0" dirty="0" smtClean="0">
                <a:solidFill>
                  <a:schemeClr val="dk1"/>
                </a:solidFill>
                <a:latin typeface="Arial"/>
                <a:ea typeface="Arial"/>
                <a:cs typeface="Arial"/>
                <a:sym typeface="Arial"/>
              </a:rPr>
              <a:t>program </a:t>
            </a:r>
            <a:r>
              <a:rPr lang="id" sz="1800" b="0" i="0" u="none" strike="noStrike" cap="none" baseline="0" dirty="0">
                <a:solidFill>
                  <a:schemeClr val="dk1"/>
                </a:solidFill>
                <a:latin typeface="Arial"/>
                <a:ea typeface="Arial"/>
                <a:cs typeface="Arial"/>
                <a:sym typeface="Arial"/>
              </a:rPr>
              <a:t>doubles the value of federal nutrition benefits at participating farmers markets and grocery stores, helping people bring home more locally grown fruits and vegetables.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1" i="0" u="none" strike="noStrike" cap="none" baseline="0" dirty="0">
                <a:solidFill>
                  <a:schemeClr val="dk1"/>
                </a:solidFill>
                <a:latin typeface="Arial"/>
                <a:ea typeface="Arial"/>
                <a:cs typeface="Arial"/>
                <a:sym typeface="Arial"/>
              </a:rPr>
              <a:t>How does Double Up work?</a:t>
            </a: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provides SNAP-Recipients with a one-to-one match to purchase healthy, </a:t>
            </a:r>
            <a:r>
              <a:rPr lang="id" sz="1800" b="0" i="0" u="none" strike="noStrike" cap="none" baseline="0" dirty="0" smtClean="0">
                <a:solidFill>
                  <a:schemeClr val="dk1"/>
                </a:solidFill>
                <a:latin typeface="Arial"/>
                <a:ea typeface="Arial"/>
                <a:cs typeface="Arial"/>
                <a:sym typeface="Arial"/>
              </a:rPr>
              <a:t>Colorado-grown </a:t>
            </a:r>
            <a:r>
              <a:rPr lang="id" sz="1800" b="0" i="0" u="none" strike="noStrike" cap="none" baseline="0" dirty="0">
                <a:solidFill>
                  <a:schemeClr val="dk1"/>
                </a:solidFill>
                <a:latin typeface="Arial"/>
                <a:ea typeface="Arial"/>
                <a:cs typeface="Arial"/>
                <a:sym typeface="Arial"/>
              </a:rPr>
              <a:t>fruits and vegetables when they use </a:t>
            </a:r>
            <a:r>
              <a:rPr lang="id" sz="1800" b="0" i="0" u="none" strike="noStrike" cap="none" baseline="0" dirty="0" smtClean="0">
                <a:solidFill>
                  <a:schemeClr val="dk1"/>
                </a:solidFill>
                <a:latin typeface="Arial"/>
                <a:ea typeface="Arial"/>
                <a:cs typeface="Arial"/>
                <a:sym typeface="Arial"/>
              </a:rPr>
              <a:t>their EBT/Quest Card </a:t>
            </a:r>
            <a:r>
              <a:rPr lang="id" sz="1800" b="0" i="0" u="none" strike="noStrike" cap="none" baseline="0" dirty="0">
                <a:solidFill>
                  <a:schemeClr val="dk1"/>
                </a:solidFill>
                <a:latin typeface="Arial"/>
                <a:ea typeface="Arial"/>
                <a:cs typeface="Arial"/>
                <a:sym typeface="Arial"/>
              </a:rPr>
              <a:t>at participating locations.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Double Up makes it easier for low-income consumers to eat more fruits and vegetables while supporting family farms and growing local economies.  We like to call it </a:t>
            </a:r>
            <a:r>
              <a:rPr lang="id" sz="1800" b="1" i="0" u="none" strike="noStrike" cap="none" baseline="0" dirty="0">
                <a:solidFill>
                  <a:schemeClr val="dk1"/>
                </a:solidFill>
                <a:latin typeface="Arial"/>
                <a:ea typeface="Arial"/>
                <a:cs typeface="Arial"/>
                <a:sym typeface="Arial"/>
              </a:rPr>
              <a:t>a win/win/win </a:t>
            </a:r>
            <a:r>
              <a:rPr lang="id" sz="1800" b="0" i="0" u="none" strike="noStrike" cap="none" baseline="0" dirty="0">
                <a:solidFill>
                  <a:schemeClr val="dk1"/>
                </a:solidFill>
                <a:latin typeface="Arial"/>
                <a:ea typeface="Arial"/>
                <a:cs typeface="Arial"/>
                <a:sym typeface="Arial"/>
              </a:rPr>
              <a:t>because families bring home more healthy food; farmers gain new customers and make more money; and more food dollars stay in the local economy. </a:t>
            </a:r>
          </a:p>
          <a:p>
            <a:pPr marL="0" marR="0" lvl="0" indent="0" algn="l" rtl="0">
              <a:spcBef>
                <a:spcPts val="0"/>
              </a:spcBef>
              <a:buClr>
                <a:schemeClr val="dk1"/>
              </a:buClr>
              <a:buFont typeface="Arial"/>
              <a:buNone/>
            </a:pPr>
            <a:endParaRPr sz="18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id" sz="1800" b="0" i="0" u="none" strike="noStrike" cap="none" baseline="0" dirty="0">
                <a:solidFill>
                  <a:schemeClr val="dk1"/>
                </a:solidFill>
                <a:latin typeface="Arial"/>
                <a:ea typeface="Arial"/>
                <a:cs typeface="Arial"/>
                <a:sym typeface="Arial"/>
              </a:rPr>
              <a:t>And we also see a ripple effect of benefits from increased access to healthy food</a:t>
            </a:r>
            <a:r>
              <a:rPr lang="id" sz="1800" dirty="0">
                <a:solidFill>
                  <a:schemeClr val="dk1"/>
                </a:solidFill>
              </a:rPr>
              <a:t>.</a:t>
            </a:r>
          </a:p>
        </p:txBody>
      </p:sp>
      <p:sp>
        <p:nvSpPr>
          <p:cNvPr id="297" name="Shape 297"/>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id" sz="1200" b="0" i="0" u="none" strike="noStrike" cap="none" baseline="0">
                <a:solidFill>
                  <a:srgbClr val="000000"/>
                </a:solidFill>
                <a:latin typeface="Calibri"/>
                <a:ea typeface="Calibri"/>
                <a:cs typeface="Calibri"/>
                <a:sym typeface="Calibri"/>
                <a:rtl val="0"/>
              </a:rPr>
              <a:t>11</a:t>
            </a:fld>
            <a:endParaRPr lang="id" sz="1200" b="0" i="0" u="none" strike="noStrike" cap="none" baseline="0">
              <a:solidFill>
                <a:srgbClr val="000000"/>
              </a:solidFill>
              <a:latin typeface="Calibri"/>
              <a:ea typeface="Calibri"/>
              <a:cs typeface="Calibri"/>
              <a:sym typeface="Calibri"/>
              <a:rtl val="0"/>
            </a:endParaRPr>
          </a:p>
        </p:txBody>
      </p:sp>
    </p:spTree>
    <p:extLst>
      <p:ext uri="{BB962C8B-B14F-4D97-AF65-F5344CB8AC3E}">
        <p14:creationId xmlns:p14="http://schemas.microsoft.com/office/powerpoint/2010/main" val="991319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accent6"/>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535AB3-8197-49D7-A46C-1E9F0B0D89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EF7AA-BCF7-40A1-949F-B49B1148C1FA}" type="slidenum">
              <a:rPr lang="en-US" smtClean="0"/>
              <a:t>‹#›</a:t>
            </a:fld>
            <a:endParaRPr lang="en-US"/>
          </a:p>
        </p:txBody>
      </p:sp>
      <p:pic>
        <p:nvPicPr>
          <p:cNvPr id="9" name="Picture 1"/>
          <p:cNvPicPr>
            <a:picLocks noChangeArrowheads="1"/>
          </p:cNvPicPr>
          <p:nvPr/>
        </p:nvPicPr>
        <p:blipFill>
          <a:blip r:embed="rId2" cstate="print"/>
          <a:srcRect/>
          <a:stretch>
            <a:fillRect/>
          </a:stretch>
        </p:blipFill>
        <p:spPr bwMode="auto">
          <a:xfrm>
            <a:off x="7885113" y="0"/>
            <a:ext cx="1266825" cy="6858000"/>
          </a:xfrm>
          <a:prstGeom prst="rect">
            <a:avLst/>
          </a:prstGeom>
          <a:noFill/>
          <a:ln w="12700" cap="rnd">
            <a:noFill/>
            <a:round/>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35AB3-8197-49D7-A46C-1E9F0B0D89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EF7AA-BCF7-40A1-949F-B49B1148C1F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35AB3-8197-49D7-A46C-1E9F0B0D89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EF7AA-BCF7-40A1-949F-B49B1148C1F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96444" y="3730765"/>
            <a:ext cx="8229600" cy="1143000"/>
          </a:xfrm>
          <a:prstGeom prst="rect">
            <a:avLst/>
          </a:prstGeom>
        </p:spPr>
        <p:txBody>
          <a:bodyPr/>
          <a:lstStyle/>
          <a:p>
            <a:r>
              <a:rPr lang="en-US" smtClean="0"/>
              <a:t>Click to edit Master title style</a:t>
            </a:r>
            <a:endParaRPr lang="en-US" dirty="0"/>
          </a:p>
        </p:txBody>
      </p:sp>
    </p:spTree>
    <p:extLst>
      <p:ext uri="{BB962C8B-B14F-4D97-AF65-F5344CB8AC3E}">
        <p14:creationId xmlns:p14="http://schemas.microsoft.com/office/powerpoint/2010/main" val="1097125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70991" y="231130"/>
            <a:ext cx="6038276" cy="689233"/>
          </a:xfrm>
        </p:spPr>
        <p:txBody>
          <a:bodyPr>
            <a:normAutofit/>
          </a:bodyPr>
          <a:lstStyle>
            <a:lvl1pPr>
              <a:defRPr lang="en-US" sz="4000" b="1" kern="1200" baseline="0" dirty="0">
                <a:solidFill>
                  <a:srgbClr val="FAA634"/>
                </a:solidFill>
                <a:latin typeface="Tw Cen MT Condensed Extra Bold" panose="020B0803020202020204" pitchFamily="34" charset="0"/>
                <a:ea typeface="Tw Cen MT Condensed Extra Bold" panose="020B0803020202020204" pitchFamily="34" charset="0"/>
                <a:cs typeface="Tw Cen MT Condensed Extra Bold" panose="020B0803020202020204" pitchFamily="34" charset="0"/>
              </a:defRPr>
            </a:lvl1pPr>
          </a:lstStyle>
          <a:p>
            <a:r>
              <a:rPr lang="en-US" dirty="0"/>
              <a:t>Presentation Title</a:t>
            </a:r>
          </a:p>
        </p:txBody>
      </p:sp>
      <p:sp>
        <p:nvSpPr>
          <p:cNvPr id="8" name="Text Placeholder 3"/>
          <p:cNvSpPr>
            <a:spLocks noGrp="1"/>
          </p:cNvSpPr>
          <p:nvPr>
            <p:ph type="body" sz="half" idx="10" hasCustomPrompt="1"/>
          </p:nvPr>
        </p:nvSpPr>
        <p:spPr>
          <a:xfrm>
            <a:off x="170991" y="1005051"/>
            <a:ext cx="3592626" cy="806354"/>
          </a:xfrm>
        </p:spPr>
        <p:txBody>
          <a:bodyPr>
            <a:normAutofit/>
          </a:bodyPr>
          <a:lstStyle>
            <a:lvl1pPr marL="0" indent="0">
              <a:buFont typeface="Arial" charset="0"/>
              <a:buNone/>
              <a:defRPr sz="2400" b="1" i="0" baseline="0">
                <a:solidFill>
                  <a:schemeClr val="bg1"/>
                </a:solidFill>
                <a:latin typeface="+mn-lt"/>
                <a:ea typeface="Avenir Next Condensed" charset="0"/>
                <a:cs typeface="Avenir Next Condensed"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EVENT NAME</a:t>
            </a:r>
          </a:p>
        </p:txBody>
      </p:sp>
      <p:sp>
        <p:nvSpPr>
          <p:cNvPr id="9" name="Text Placeholder 3"/>
          <p:cNvSpPr>
            <a:spLocks noGrp="1"/>
          </p:cNvSpPr>
          <p:nvPr>
            <p:ph type="body" sz="half" idx="11" hasCustomPrompt="1"/>
          </p:nvPr>
        </p:nvSpPr>
        <p:spPr>
          <a:xfrm>
            <a:off x="170991" y="5824161"/>
            <a:ext cx="4976744" cy="395535"/>
          </a:xfrm>
        </p:spPr>
        <p:txBody>
          <a:bodyPr>
            <a:normAutofit/>
          </a:bodyPr>
          <a:lstStyle>
            <a:lvl1pPr marL="0" indent="0">
              <a:buFont typeface="Arial" charset="0"/>
              <a:buNone/>
              <a:defRPr sz="2400" b="0" i="0" baseline="0">
                <a:solidFill>
                  <a:schemeClr val="bg1"/>
                </a:solidFill>
                <a:latin typeface="+mn-lt"/>
                <a:ea typeface="Avenir Next Condensed Medium" charset="0"/>
                <a:cs typeface="Avenir Next Condensed Medium"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Name</a:t>
            </a:r>
          </a:p>
        </p:txBody>
      </p:sp>
      <p:sp>
        <p:nvSpPr>
          <p:cNvPr id="10" name="Text Placeholder 3"/>
          <p:cNvSpPr>
            <a:spLocks noGrp="1"/>
          </p:cNvSpPr>
          <p:nvPr>
            <p:ph type="body" sz="half" idx="12" hasCustomPrompt="1"/>
          </p:nvPr>
        </p:nvSpPr>
        <p:spPr>
          <a:xfrm>
            <a:off x="5488056" y="6333215"/>
            <a:ext cx="3560119" cy="395535"/>
          </a:xfrm>
        </p:spPr>
        <p:txBody>
          <a:bodyPr>
            <a:noAutofit/>
          </a:bodyPr>
          <a:lstStyle>
            <a:lvl1pPr marL="0" indent="0" algn="r">
              <a:buFont typeface="Arial" charset="0"/>
              <a:buNone/>
              <a:defRPr sz="2300" b="0" i="0" baseline="0">
                <a:solidFill>
                  <a:schemeClr val="bg1"/>
                </a:solidFill>
                <a:latin typeface="+mn-lt"/>
                <a:ea typeface="Avenir Next Condensed Medium" charset="0"/>
                <a:cs typeface="Avenir Next Condensed Medium"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 MONTH 20XX</a:t>
            </a:r>
          </a:p>
        </p:txBody>
      </p:sp>
      <p:sp>
        <p:nvSpPr>
          <p:cNvPr id="11" name="Text Placeholder 3"/>
          <p:cNvSpPr>
            <a:spLocks noGrp="1"/>
          </p:cNvSpPr>
          <p:nvPr>
            <p:ph type="body" sz="half" idx="13" hasCustomPrompt="1"/>
          </p:nvPr>
        </p:nvSpPr>
        <p:spPr>
          <a:xfrm>
            <a:off x="170991" y="6319668"/>
            <a:ext cx="4976744" cy="395535"/>
          </a:xfrm>
        </p:spPr>
        <p:txBody>
          <a:bodyPr>
            <a:normAutofit/>
          </a:bodyPr>
          <a:lstStyle>
            <a:lvl1pPr marL="0" indent="0">
              <a:buFont typeface="Arial" charset="0"/>
              <a:buNone/>
              <a:defRPr sz="2400" b="0" i="0" baseline="0">
                <a:solidFill>
                  <a:schemeClr val="bg1"/>
                </a:solidFill>
                <a:latin typeface="+mn-lt"/>
                <a:ea typeface="Avenir Next Condensed Medium" charset="0"/>
                <a:cs typeface="Avenir Next Condensed Medium"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 Organization</a:t>
            </a:r>
          </a:p>
        </p:txBody>
      </p:sp>
    </p:spTree>
    <p:extLst>
      <p:ext uri="{BB962C8B-B14F-4D97-AF65-F5344CB8AC3E}">
        <p14:creationId xmlns:p14="http://schemas.microsoft.com/office/powerpoint/2010/main" val="3236528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5485" y="288850"/>
            <a:ext cx="4093472" cy="625552"/>
          </a:xfrm>
        </p:spPr>
        <p:txBody>
          <a:bodyPr anchor="ctr">
            <a:noAutofit/>
          </a:bodyPr>
          <a:lstStyle>
            <a:lvl1pPr algn="l" defTabSz="914400" rtl="0" eaLnBrk="1" latinLnBrk="0" hangingPunct="1">
              <a:lnSpc>
                <a:spcPct val="90000"/>
              </a:lnSpc>
              <a:spcBef>
                <a:spcPct val="0"/>
              </a:spcBef>
              <a:buNone/>
              <a:defRPr lang="en-US" sz="4000" b="1" kern="1200" baseline="0" dirty="0">
                <a:solidFill>
                  <a:srgbClr val="0A713D"/>
                </a:solidFill>
                <a:latin typeface="Tw Cen MT Condensed Extra Bold" panose="020B0803020202020204" pitchFamily="34" charset="0"/>
                <a:ea typeface="Tw Cen MT Condensed Extra Bold" panose="020B0803020202020204" pitchFamily="34" charset="0"/>
                <a:cs typeface="Tw Cen MT Condensed Extra Bold" panose="020B0803020202020204" pitchFamily="34" charset="0"/>
              </a:defRPr>
            </a:lvl1pPr>
          </a:lstStyle>
          <a:p>
            <a:r>
              <a:rPr lang="en-US" dirty="0"/>
              <a:t>Title</a:t>
            </a:r>
          </a:p>
        </p:txBody>
      </p:sp>
      <p:sp>
        <p:nvSpPr>
          <p:cNvPr id="3" name="Picture Placeholder 2"/>
          <p:cNvSpPr>
            <a:spLocks noGrp="1" noChangeAspect="1"/>
          </p:cNvSpPr>
          <p:nvPr>
            <p:ph type="pic" idx="1"/>
          </p:nvPr>
        </p:nvSpPr>
        <p:spPr>
          <a:xfrm>
            <a:off x="0" y="0"/>
            <a:ext cx="4558748"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4785485" y="1499947"/>
            <a:ext cx="4093472" cy="4449297"/>
          </a:xfrm>
        </p:spPr>
        <p:txBody>
          <a:bodyPr>
            <a:normAutofit/>
          </a:bodyPr>
          <a:lstStyle>
            <a:lvl1pPr marL="285750" indent="-285750">
              <a:buFont typeface="Arial" charset="0"/>
              <a:buChar char="•"/>
              <a:defRPr sz="2400" b="0" i="0">
                <a:solidFill>
                  <a:srgbClr val="685141"/>
                </a:solidFill>
                <a:latin typeface="+mn-lt"/>
                <a:ea typeface="Avenir Next Condensed Medium" charset="0"/>
                <a:cs typeface="Avenir Next Condensed Medium"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Calibri Medium 24</a:t>
            </a:r>
          </a:p>
        </p:txBody>
      </p:sp>
      <p:sp>
        <p:nvSpPr>
          <p:cNvPr id="8" name="Text Placeholder 3"/>
          <p:cNvSpPr>
            <a:spLocks noGrp="1"/>
          </p:cNvSpPr>
          <p:nvPr>
            <p:ph type="body" sz="half" idx="10" hasCustomPrompt="1"/>
          </p:nvPr>
        </p:nvSpPr>
        <p:spPr>
          <a:xfrm>
            <a:off x="4785485" y="1020540"/>
            <a:ext cx="4093472" cy="373269"/>
          </a:xfrm>
        </p:spPr>
        <p:txBody>
          <a:bodyPr>
            <a:noAutofit/>
          </a:bodyPr>
          <a:lstStyle>
            <a:lvl1pPr marL="0" indent="0">
              <a:buFont typeface="Arial" charset="0"/>
              <a:buNone/>
              <a:defRPr lang="en-US" sz="2400" b="1" i="0" kern="1200" baseline="0" dirty="0" smtClean="0">
                <a:solidFill>
                  <a:srgbClr val="79C144"/>
                </a:solidFill>
                <a:latin typeface="+mn-lt"/>
                <a:ea typeface="Avenir Next Condensed" charset="0"/>
                <a:cs typeface="Avenir Next Condensed"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charset="0"/>
              <a:buNone/>
            </a:pPr>
            <a:r>
              <a:rPr lang="en-US" dirty="0"/>
              <a:t>SUBTITLE</a:t>
            </a:r>
          </a:p>
        </p:txBody>
      </p:sp>
    </p:spTree>
    <p:extLst>
      <p:ext uri="{BB962C8B-B14F-4D97-AF65-F5344CB8AC3E}">
        <p14:creationId xmlns:p14="http://schemas.microsoft.com/office/powerpoint/2010/main" val="57846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solidFill>
                  <a:schemeClr val="tx1">
                    <a:lumMod val="50000"/>
                    <a:lumOff val="50000"/>
                  </a:schemeClr>
                </a:solidFill>
              </a:defRPr>
            </a:lvl1pPr>
            <a:lvl2pPr>
              <a:buClr>
                <a:srgbClr val="92D050"/>
              </a:buClr>
              <a:defRPr>
                <a:solidFill>
                  <a:schemeClr val="tx1">
                    <a:lumMod val="50000"/>
                    <a:lumOff val="50000"/>
                  </a:schemeClr>
                </a:solidFill>
              </a:defRPr>
            </a:lvl2pPr>
            <a:lvl3pPr>
              <a:buClr>
                <a:srgbClr val="92D050"/>
              </a:buClr>
              <a:defRPr>
                <a:solidFill>
                  <a:schemeClr val="tx1">
                    <a:lumMod val="50000"/>
                    <a:lumOff val="50000"/>
                  </a:schemeClr>
                </a:solidFill>
              </a:defRPr>
            </a:lvl3pPr>
            <a:lvl4pPr>
              <a:buClr>
                <a:srgbClr val="92D050"/>
              </a:buClr>
              <a:defRPr>
                <a:solidFill>
                  <a:schemeClr val="tx1">
                    <a:lumMod val="50000"/>
                    <a:lumOff val="50000"/>
                  </a:schemeClr>
                </a:solidFill>
              </a:defRPr>
            </a:lvl4pPr>
            <a:lvl5pPr>
              <a:buClr>
                <a:srgbClr val="92D050"/>
              </a:buClr>
              <a:defRPr>
                <a:solidFill>
                  <a:schemeClr val="tx1">
                    <a:lumMod val="50000"/>
                    <a:lumOff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535AB3-8197-49D7-A46C-1E9F0B0D89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EF7AA-BCF7-40A1-949F-B49B1148C1FA}" type="slidenum">
              <a:rPr lang="en-US" smtClean="0"/>
              <a:t>‹#›</a:t>
            </a:fld>
            <a:endParaRPr lang="en-US"/>
          </a:p>
        </p:txBody>
      </p:sp>
      <p:pic>
        <p:nvPicPr>
          <p:cNvPr id="8" name="Picture 1"/>
          <p:cNvPicPr>
            <a:picLocks noChangeArrowheads="1"/>
          </p:cNvPicPr>
          <p:nvPr/>
        </p:nvPicPr>
        <p:blipFill>
          <a:blip r:embed="rId3" cstate="print"/>
          <a:srcRect/>
          <a:stretch>
            <a:fillRect/>
          </a:stretch>
        </p:blipFill>
        <p:spPr bwMode="auto">
          <a:xfrm>
            <a:off x="1587" y="5175250"/>
            <a:ext cx="9142413" cy="1682750"/>
          </a:xfrm>
          <a:prstGeom prst="rect">
            <a:avLst/>
          </a:prstGeom>
          <a:noFill/>
          <a:ln w="12700" cap="rnd">
            <a:noFill/>
            <a:round/>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accent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35AB3-8197-49D7-A46C-1E9F0B0D897B}"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2EF7AA-BCF7-40A1-949F-B49B1148C1FA}" type="slidenum">
              <a:rPr lang="en-US" smtClean="0"/>
              <a:t>‹#›</a:t>
            </a:fld>
            <a:endParaRPr lang="en-US"/>
          </a:p>
        </p:txBody>
      </p:sp>
      <p:pic>
        <p:nvPicPr>
          <p:cNvPr id="7" name="Picture 1"/>
          <p:cNvPicPr>
            <a:picLocks noChangeArrowheads="1"/>
          </p:cNvPicPr>
          <p:nvPr/>
        </p:nvPicPr>
        <p:blipFill>
          <a:blip r:embed="rId2" cstate="print"/>
          <a:srcRect/>
          <a:stretch>
            <a:fillRect/>
          </a:stretch>
        </p:blipFill>
        <p:spPr bwMode="auto">
          <a:xfrm>
            <a:off x="0" y="5175250"/>
            <a:ext cx="9142413" cy="1682750"/>
          </a:xfrm>
          <a:prstGeom prst="rect">
            <a:avLst/>
          </a:prstGeom>
          <a:noFill/>
          <a:ln w="12700" cap="rnd">
            <a:noFill/>
            <a:round/>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35AB3-8197-49D7-A46C-1E9F0B0D897B}"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EF7AA-BCF7-40A1-949F-B49B1148C1FA}" type="slidenum">
              <a:rPr lang="en-US" smtClean="0"/>
              <a:t>‹#›</a:t>
            </a:fld>
            <a:endParaRPr lang="en-US"/>
          </a:p>
        </p:txBody>
      </p:sp>
      <p:pic>
        <p:nvPicPr>
          <p:cNvPr id="9" name="Picture 1"/>
          <p:cNvPicPr>
            <a:picLocks noChangeArrowheads="1"/>
          </p:cNvPicPr>
          <p:nvPr/>
        </p:nvPicPr>
        <p:blipFill>
          <a:blip r:embed="rId2" cstate="print"/>
          <a:srcRect/>
          <a:stretch>
            <a:fillRect/>
          </a:stretch>
        </p:blipFill>
        <p:spPr bwMode="auto">
          <a:xfrm>
            <a:off x="1587" y="5175250"/>
            <a:ext cx="9142413" cy="1682750"/>
          </a:xfrm>
          <a:prstGeom prst="rect">
            <a:avLst/>
          </a:prstGeom>
          <a:noFill/>
          <a:ln w="12700" cap="rnd">
            <a:noFill/>
            <a:round/>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8400"/>
            <a:ext cx="2133600" cy="365125"/>
          </a:xfrm>
        </p:spPr>
        <p:txBody>
          <a:bodyPr/>
          <a:lstStyle/>
          <a:p>
            <a:fld id="{BF535AB3-8197-49D7-A46C-1E9F0B0D897B}" type="datetimeFigureOut">
              <a:rPr lang="en-US" smtClean="0"/>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2EF7AA-BCF7-40A1-949F-B49B1148C1FA}" type="slidenum">
              <a:rPr lang="en-US" smtClean="0"/>
              <a:t>‹#›</a:t>
            </a:fld>
            <a:endParaRPr lang="en-US"/>
          </a:p>
        </p:txBody>
      </p:sp>
      <p:pic>
        <p:nvPicPr>
          <p:cNvPr id="10" name="Picture 1"/>
          <p:cNvPicPr>
            <a:picLocks noChangeArrowheads="1"/>
          </p:cNvPicPr>
          <p:nvPr/>
        </p:nvPicPr>
        <p:blipFill>
          <a:blip r:embed="rId2" cstate="print"/>
          <a:srcRect/>
          <a:stretch>
            <a:fillRect/>
          </a:stretch>
        </p:blipFill>
        <p:spPr bwMode="auto">
          <a:xfrm>
            <a:off x="1587" y="5175250"/>
            <a:ext cx="9142413" cy="1682750"/>
          </a:xfrm>
          <a:prstGeom prst="rect">
            <a:avLst/>
          </a:prstGeom>
          <a:noFill/>
          <a:ln w="12700" cap="rnd">
            <a:noFill/>
            <a:round/>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35AB3-8197-49D7-A46C-1E9F0B0D897B}" type="datetimeFigureOut">
              <a:rPr lang="en-US" smtClean="0"/>
              <a:t>8/28/2018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2EF7AA-BCF7-40A1-949F-B49B1148C1FA}" type="slidenum">
              <a:rPr lang="en-US" smtClean="0"/>
              <a:t>‹#›</a:t>
            </a:fld>
            <a:endParaRPr lang="en-US"/>
          </a:p>
        </p:txBody>
      </p:sp>
      <p:pic>
        <p:nvPicPr>
          <p:cNvPr id="6" name="Picture 1"/>
          <p:cNvPicPr>
            <a:picLocks noChangeArrowheads="1"/>
          </p:cNvPicPr>
          <p:nvPr/>
        </p:nvPicPr>
        <p:blipFill>
          <a:blip r:embed="rId2" cstate="print"/>
          <a:srcRect/>
          <a:stretch>
            <a:fillRect/>
          </a:stretch>
        </p:blipFill>
        <p:spPr bwMode="auto">
          <a:xfrm>
            <a:off x="1587" y="5175250"/>
            <a:ext cx="9142413" cy="1682750"/>
          </a:xfrm>
          <a:prstGeom prst="rect">
            <a:avLst/>
          </a:prstGeom>
          <a:noFill/>
          <a:ln w="12700" cap="rnd">
            <a:noFill/>
            <a:round/>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35AB3-8197-49D7-A46C-1E9F0B0D897B}" type="datetimeFigureOut">
              <a:rPr lang="en-US" smtClean="0"/>
              <a:t>8/28/2018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2EF7AA-BCF7-40A1-949F-B49B1148C1F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35AB3-8197-49D7-A46C-1E9F0B0D897B}"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EF7AA-BCF7-40A1-949F-B49B1148C1F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35AB3-8197-49D7-A46C-1E9F0B0D897B}"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2EF7AA-BCF7-40A1-949F-B49B1148C1F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535AB3-8197-49D7-A46C-1E9F0B0D897B}" type="datetimeFigureOut">
              <a:rPr lang="en-US" smtClean="0"/>
              <a:t>8/28/2018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EF7AA-BCF7-40A1-949F-B49B1148C1F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4O8G_t-ssgc"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youtu.be/1-T_1h2IJSQ"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doubleupcolorado.org/resources/" TargetMode="External"/><Relationship Id="rId2" Type="http://schemas.openxmlformats.org/officeDocument/2006/relationships/hyperlink" Target="https://doubleupcolorado.org/location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mailto:amynelms@livewellcolorado.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24200"/>
            <a:ext cx="9301655" cy="1828800"/>
          </a:xfrm>
          <a:solidFill>
            <a:schemeClr val="bg1">
              <a:lumMod val="95000"/>
              <a:alpha val="40000"/>
            </a:schemeClr>
          </a:solidFill>
        </p:spPr>
        <p:txBody>
          <a:bodyPr>
            <a:normAutofit/>
          </a:bodyPr>
          <a:lstStyle/>
          <a:p>
            <a:r>
              <a:rPr lang="en-US" dirty="0" smtClean="0">
                <a:solidFill>
                  <a:srgbClr val="233C7F"/>
                </a:solidFill>
              </a:rPr>
              <a:t>Impacting your Community with </a:t>
            </a:r>
            <a:br>
              <a:rPr lang="en-US" dirty="0" smtClean="0">
                <a:solidFill>
                  <a:srgbClr val="233C7F"/>
                </a:solidFill>
              </a:rPr>
            </a:br>
            <a:r>
              <a:rPr lang="en-US" dirty="0" smtClean="0">
                <a:solidFill>
                  <a:srgbClr val="233C7F"/>
                </a:solidFill>
              </a:rPr>
              <a:t>Double Up Food Bucks </a:t>
            </a:r>
            <a:endParaRPr lang="en-US" dirty="0">
              <a:solidFill>
                <a:srgbClr val="233C7F"/>
              </a:solidFill>
            </a:endParaRPr>
          </a:p>
        </p:txBody>
      </p:sp>
    </p:spTree>
    <p:extLst>
      <p:ext uri="{BB962C8B-B14F-4D97-AF65-F5344CB8AC3E}">
        <p14:creationId xmlns:p14="http://schemas.microsoft.com/office/powerpoint/2010/main" val="3344127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1352551" y="1014413"/>
            <a:ext cx="6305549" cy="771525"/>
          </a:xfrm>
          <a:prstGeom prst="rect">
            <a:avLst/>
          </a:prstGeom>
          <a:noFill/>
          <a:ln>
            <a:noFill/>
          </a:ln>
        </p:spPr>
        <p:txBody>
          <a:bodyPr vert="horz" lIns="68569" tIns="34275" rIns="68569" bIns="34275" rtlCol="0" anchor="ctr" anchorCtr="0">
            <a:noAutofit/>
          </a:bodyPr>
          <a:lstStyle/>
          <a:p>
            <a:pPr>
              <a:spcBef>
                <a:spcPts val="0"/>
              </a:spcBef>
              <a:buClr>
                <a:schemeClr val="lt1"/>
              </a:buClr>
              <a:buSzPct val="25000"/>
            </a:pPr>
            <a:r>
              <a:rPr lang="id" sz="3000" dirty="0">
                <a:solidFill>
                  <a:schemeClr val="lt1"/>
                </a:solidFill>
                <a:latin typeface="Arial Black"/>
                <a:ea typeface="Arial Black"/>
                <a:cs typeface="Arial Black"/>
                <a:sym typeface="Arial Black"/>
                <a:rtl val="0"/>
              </a:rPr>
              <a:t>HEALTHY FOOD INCENTIVES</a:t>
            </a:r>
          </a:p>
        </p:txBody>
      </p:sp>
      <p:pic>
        <p:nvPicPr>
          <p:cNvPr id="1026" name="Picture 2" descr="http://cdn-image.travelandleisure.com/sites/default/files/styles/tnl_redesign_article_landing_page/public/1492192014/raisin-roots-FREESTAY0414.jpg?itok=J8Ccpc6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900" y="2168434"/>
            <a:ext cx="3464600" cy="2164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c.photoshelter.com/img-get/I0000gZplov0yRlY/s/900/900/Colorado-Latino-Voters-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5910" y="2168434"/>
            <a:ext cx="3328821" cy="2174830"/>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304"/>
          <p:cNvSpPr txBox="1"/>
          <p:nvPr/>
        </p:nvSpPr>
        <p:spPr>
          <a:xfrm>
            <a:off x="1199540" y="1544254"/>
            <a:ext cx="2092299" cy="631031"/>
          </a:xfrm>
          <a:prstGeom prst="rect">
            <a:avLst/>
          </a:prstGeom>
          <a:noFill/>
          <a:ln>
            <a:noFill/>
          </a:ln>
        </p:spPr>
        <p:txBody>
          <a:bodyPr lIns="68569" tIns="34275" rIns="68569" bIns="34275" anchor="ctr" anchorCtr="0">
            <a:noAutofit/>
          </a:bodyPr>
          <a:lstStyle/>
          <a:p>
            <a:pPr>
              <a:buClr>
                <a:srgbClr val="387C2B"/>
              </a:buClr>
              <a:buSzPct val="25000"/>
            </a:pPr>
            <a:r>
              <a:rPr lang="id" sz="1400" dirty="0" smtClean="0">
                <a:solidFill>
                  <a:srgbClr val="387C2B"/>
                </a:solidFill>
                <a:latin typeface="Arial "/>
                <a:ea typeface="Arial Black"/>
                <a:cs typeface="Arial Black"/>
                <a:sym typeface="Arial Black"/>
                <a:rtl val="0"/>
              </a:rPr>
              <a:t>Direct Market Farms</a:t>
            </a:r>
            <a:endParaRPr lang="id" sz="1400" dirty="0">
              <a:solidFill>
                <a:srgbClr val="387C2B"/>
              </a:solidFill>
              <a:latin typeface="Arial "/>
              <a:ea typeface="Arial Black"/>
              <a:cs typeface="Arial Black"/>
              <a:sym typeface="Arial Black"/>
              <a:rtl val="0"/>
            </a:endParaRPr>
          </a:p>
        </p:txBody>
      </p:sp>
      <p:sp>
        <p:nvSpPr>
          <p:cNvPr id="11" name="Shape 304"/>
          <p:cNvSpPr txBox="1"/>
          <p:nvPr/>
        </p:nvSpPr>
        <p:spPr>
          <a:xfrm>
            <a:off x="5630092" y="1470422"/>
            <a:ext cx="3135085" cy="631031"/>
          </a:xfrm>
          <a:prstGeom prst="rect">
            <a:avLst/>
          </a:prstGeom>
          <a:noFill/>
          <a:ln>
            <a:noFill/>
          </a:ln>
        </p:spPr>
        <p:txBody>
          <a:bodyPr lIns="68569" tIns="34275" rIns="68569" bIns="34275" anchor="ctr" anchorCtr="0">
            <a:noAutofit/>
          </a:bodyPr>
          <a:lstStyle/>
          <a:p>
            <a:pPr>
              <a:buClr>
                <a:srgbClr val="387C2B"/>
              </a:buClr>
              <a:buSzPct val="25000"/>
            </a:pPr>
            <a:r>
              <a:rPr lang="id" sz="1400" dirty="0" smtClean="0">
                <a:solidFill>
                  <a:srgbClr val="387C2B"/>
                </a:solidFill>
                <a:latin typeface="Arial "/>
                <a:ea typeface="Arial Black"/>
                <a:cs typeface="Arial Black"/>
                <a:sym typeface="Arial Black"/>
                <a:rtl val="0"/>
              </a:rPr>
              <a:t>Lowes Mercado and Food King</a:t>
            </a:r>
            <a:endParaRPr lang="id" sz="1400" dirty="0">
              <a:solidFill>
                <a:srgbClr val="387C2B"/>
              </a:solidFill>
              <a:latin typeface="Arial "/>
              <a:ea typeface="Arial Black"/>
              <a:cs typeface="Arial Black"/>
              <a:sym typeface="Arial Black"/>
              <a:rtl val="0"/>
            </a:endParaRPr>
          </a:p>
        </p:txBody>
      </p:sp>
      <p:pic>
        <p:nvPicPr>
          <p:cNvPr id="1030" name="Picture 6" descr="http://www.apacolorado.org/sites/default/files/styles/article/public/field/image/corner-store.jpg?itok=DuhRfYT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392" y="4979191"/>
            <a:ext cx="4435123" cy="1789611"/>
          </a:xfrm>
          <a:prstGeom prst="rect">
            <a:avLst/>
          </a:prstGeom>
          <a:noFill/>
          <a:extLst>
            <a:ext uri="{909E8E84-426E-40DD-AFC4-6F175D3DCCD1}">
              <a14:hiddenFill xmlns:a14="http://schemas.microsoft.com/office/drawing/2010/main">
                <a:solidFill>
                  <a:srgbClr val="FFFFFF"/>
                </a:solidFill>
              </a14:hiddenFill>
            </a:ext>
          </a:extLst>
        </p:spPr>
      </p:pic>
      <p:sp>
        <p:nvSpPr>
          <p:cNvPr id="13" name="Shape 304"/>
          <p:cNvSpPr txBox="1"/>
          <p:nvPr/>
        </p:nvSpPr>
        <p:spPr>
          <a:xfrm>
            <a:off x="3574879" y="4348160"/>
            <a:ext cx="3292962" cy="631031"/>
          </a:xfrm>
          <a:prstGeom prst="rect">
            <a:avLst/>
          </a:prstGeom>
          <a:noFill/>
          <a:ln>
            <a:noFill/>
          </a:ln>
        </p:spPr>
        <p:txBody>
          <a:bodyPr lIns="68569" tIns="34275" rIns="68569" bIns="34275" anchor="ctr" anchorCtr="0">
            <a:noAutofit/>
          </a:bodyPr>
          <a:lstStyle/>
          <a:p>
            <a:pPr>
              <a:buClr>
                <a:srgbClr val="387C2B"/>
              </a:buClr>
              <a:buSzPct val="25000"/>
            </a:pPr>
            <a:r>
              <a:rPr lang="id" sz="1400" dirty="0" smtClean="0">
                <a:solidFill>
                  <a:srgbClr val="387C2B"/>
                </a:solidFill>
                <a:latin typeface="Arial "/>
                <a:ea typeface="Arial Black"/>
                <a:cs typeface="Arial Black"/>
                <a:sym typeface="Arial Black"/>
                <a:rtl val="0"/>
              </a:rPr>
              <a:t>Denver Healthy Corner Stores </a:t>
            </a:r>
            <a:endParaRPr lang="id" sz="1400" dirty="0">
              <a:solidFill>
                <a:srgbClr val="387C2B"/>
              </a:solidFill>
              <a:latin typeface="Arial "/>
              <a:ea typeface="Arial Black"/>
              <a:cs typeface="Arial Black"/>
              <a:sym typeface="Arial Black"/>
              <a:rtl val="0"/>
            </a:endParaRPr>
          </a:p>
        </p:txBody>
      </p:sp>
      <p:sp>
        <p:nvSpPr>
          <p:cNvPr id="12" name="Shape 304"/>
          <p:cNvSpPr txBox="1"/>
          <p:nvPr/>
        </p:nvSpPr>
        <p:spPr>
          <a:xfrm>
            <a:off x="1502228" y="290868"/>
            <a:ext cx="6871063" cy="631031"/>
          </a:xfrm>
          <a:prstGeom prst="rect">
            <a:avLst/>
          </a:prstGeom>
          <a:noFill/>
          <a:ln>
            <a:noFill/>
          </a:ln>
        </p:spPr>
        <p:txBody>
          <a:bodyPr lIns="68569" tIns="34275" rIns="68569" bIns="34275" anchor="ctr" anchorCtr="0">
            <a:noAutofit/>
          </a:bodyPr>
          <a:lstStyle/>
          <a:p>
            <a:pPr algn="ctr">
              <a:buClr>
                <a:srgbClr val="387C2B"/>
              </a:buClr>
              <a:buSzPct val="25000"/>
            </a:pPr>
            <a:r>
              <a:rPr lang="id" sz="2800" b="1" dirty="0">
                <a:solidFill>
                  <a:srgbClr val="387C2B"/>
                </a:solidFill>
                <a:latin typeface="Arial Black"/>
                <a:ea typeface="Arial Black"/>
                <a:cs typeface="Arial Black"/>
                <a:sym typeface="Arial Black"/>
                <a:rtl val="0"/>
              </a:rPr>
              <a:t>T</a:t>
            </a:r>
            <a:r>
              <a:rPr lang="id" sz="2800" b="1" dirty="0" smtClean="0">
                <a:solidFill>
                  <a:srgbClr val="387C2B"/>
                </a:solidFill>
                <a:latin typeface="Arial Black"/>
                <a:ea typeface="Arial Black"/>
                <a:cs typeface="Arial Black"/>
                <a:sym typeface="Arial Black"/>
                <a:rtl val="0"/>
              </a:rPr>
              <a:t>hese sites included </a:t>
            </a:r>
            <a:endParaRPr lang="id" sz="2800" b="1" dirty="0">
              <a:solidFill>
                <a:srgbClr val="387C2B"/>
              </a:solidFill>
              <a:latin typeface="Arial Black"/>
              <a:ea typeface="Arial Black"/>
              <a:cs typeface="Arial Black"/>
              <a:sym typeface="Arial Black"/>
              <a:rtl val="0"/>
            </a:endParaRPr>
          </a:p>
        </p:txBody>
      </p:sp>
    </p:spTree>
    <p:extLst>
      <p:ext uri="{BB962C8B-B14F-4D97-AF65-F5344CB8AC3E}">
        <p14:creationId xmlns:p14="http://schemas.microsoft.com/office/powerpoint/2010/main" val="263236220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5" name="Shape 293"/>
          <p:cNvSpPr txBox="1">
            <a:spLocks noGrp="1"/>
          </p:cNvSpPr>
          <p:nvPr>
            <p:ph type="title"/>
          </p:nvPr>
        </p:nvSpPr>
        <p:spPr>
          <a:xfrm>
            <a:off x="304800" y="207962"/>
            <a:ext cx="8534399" cy="841374"/>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rgbClr val="387C2B"/>
              </a:buClr>
              <a:buSzPct val="25000"/>
              <a:buFont typeface="Arial Black"/>
              <a:buNone/>
            </a:pPr>
            <a:r>
              <a:rPr lang="id" sz="3000" b="1" i="0" u="none" strike="noStrike" cap="none" baseline="0" dirty="0" smtClean="0">
                <a:solidFill>
                  <a:srgbClr val="387C2B"/>
                </a:solidFill>
                <a:latin typeface="Arial Black"/>
                <a:ea typeface="Arial Black"/>
                <a:cs typeface="Arial Black"/>
                <a:sym typeface="Arial Black"/>
                <a:rtl val="0"/>
              </a:rPr>
              <a:t>How it Works Videos:</a:t>
            </a:r>
            <a:r>
              <a:rPr lang="id" sz="3000" b="1" i="0" u="none" strike="noStrike" cap="none" dirty="0" smtClean="0">
                <a:solidFill>
                  <a:srgbClr val="387C2B"/>
                </a:solidFill>
                <a:latin typeface="Arial Black"/>
                <a:ea typeface="Arial Black"/>
                <a:cs typeface="Arial Black"/>
                <a:sym typeface="Arial Black"/>
                <a:rtl val="0"/>
              </a:rPr>
              <a:t> </a:t>
            </a:r>
            <a:endParaRPr lang="id" sz="3000" b="1" i="0" u="none" strike="noStrike" cap="none" baseline="0" dirty="0">
              <a:solidFill>
                <a:srgbClr val="DE791C"/>
              </a:solidFill>
              <a:latin typeface="Arial Black"/>
              <a:ea typeface="Arial Black"/>
              <a:cs typeface="Arial Black"/>
              <a:sym typeface="Arial Black"/>
              <a:rtl val="0"/>
            </a:endParaRPr>
          </a:p>
        </p:txBody>
      </p:sp>
      <p:sp>
        <p:nvSpPr>
          <p:cNvPr id="3" name="Rectangle 2"/>
          <p:cNvSpPr/>
          <p:nvPr/>
        </p:nvSpPr>
        <p:spPr>
          <a:xfrm>
            <a:off x="2979255" y="2590800"/>
            <a:ext cx="3185487" cy="369332"/>
          </a:xfrm>
          <a:prstGeom prst="rect">
            <a:avLst/>
          </a:prstGeom>
        </p:spPr>
        <p:txBody>
          <a:bodyPr wrap="none">
            <a:spAutoFit/>
          </a:bodyPr>
          <a:lstStyle/>
          <a:p>
            <a:r>
              <a:rPr lang="en-US" dirty="0">
                <a:latin typeface="YouTube Noto"/>
                <a:hlinkClick r:id="rId3" tooltip="Share link"/>
              </a:rPr>
              <a:t>https://youtu.be/4O8G_t-ssgc</a:t>
            </a:r>
            <a:endParaRPr lang="en-US" dirty="0"/>
          </a:p>
        </p:txBody>
      </p:sp>
      <p:sp>
        <p:nvSpPr>
          <p:cNvPr id="6" name="Rectangle 5"/>
          <p:cNvSpPr/>
          <p:nvPr/>
        </p:nvSpPr>
        <p:spPr>
          <a:xfrm>
            <a:off x="2949955" y="1666294"/>
            <a:ext cx="3198311" cy="369332"/>
          </a:xfrm>
          <a:prstGeom prst="rect">
            <a:avLst/>
          </a:prstGeom>
        </p:spPr>
        <p:txBody>
          <a:bodyPr wrap="none">
            <a:spAutoFit/>
          </a:bodyPr>
          <a:lstStyle/>
          <a:p>
            <a:r>
              <a:rPr lang="en-US" dirty="0">
                <a:solidFill>
                  <a:srgbClr val="FFFFFF"/>
                </a:solidFill>
                <a:latin typeface="YouTube Noto"/>
                <a:hlinkClick r:id="rId4"/>
              </a:rPr>
              <a:t>https://youtu.be/1-T_1h2IJSQ</a:t>
            </a:r>
            <a:endParaRPr lang="en-US" dirty="0"/>
          </a:p>
        </p:txBody>
      </p:sp>
      <p:sp>
        <p:nvSpPr>
          <p:cNvPr id="7" name="Shape 304"/>
          <p:cNvSpPr txBox="1"/>
          <p:nvPr/>
        </p:nvSpPr>
        <p:spPr>
          <a:xfrm>
            <a:off x="2514600" y="3962400"/>
            <a:ext cx="4429671" cy="631031"/>
          </a:xfrm>
          <a:prstGeom prst="rect">
            <a:avLst/>
          </a:prstGeom>
          <a:noFill/>
          <a:ln>
            <a:noFill/>
          </a:ln>
        </p:spPr>
        <p:txBody>
          <a:bodyPr lIns="68569" tIns="34275" rIns="68569" bIns="34275" anchor="ctr" anchorCtr="0">
            <a:noAutofit/>
          </a:bodyPr>
          <a:lstStyle/>
          <a:p>
            <a:pPr>
              <a:buClr>
                <a:srgbClr val="387C2B"/>
              </a:buClr>
              <a:buSzPct val="25000"/>
            </a:pPr>
            <a:r>
              <a:rPr lang="id" sz="2000" dirty="0" smtClean="0">
                <a:solidFill>
                  <a:srgbClr val="387C2B"/>
                </a:solidFill>
                <a:latin typeface="Arial "/>
                <a:ea typeface="Arial Black"/>
                <a:cs typeface="Arial Black"/>
                <a:sym typeface="Arial Black"/>
                <a:rtl val="0"/>
              </a:rPr>
              <a:t>Find these at doubleupcolorado.org </a:t>
            </a:r>
            <a:endParaRPr lang="id" sz="2000" dirty="0">
              <a:solidFill>
                <a:srgbClr val="387C2B"/>
              </a:solidFill>
              <a:latin typeface="Arial "/>
              <a:ea typeface="Arial Black"/>
              <a:cs typeface="Arial Black"/>
              <a:sym typeface="Arial Black"/>
              <a:rtl val="0"/>
            </a:endParaRPr>
          </a:p>
        </p:txBody>
      </p:sp>
    </p:spTree>
    <p:extLst>
      <p:ext uri="{BB962C8B-B14F-4D97-AF65-F5344CB8AC3E}">
        <p14:creationId xmlns:p14="http://schemas.microsoft.com/office/powerpoint/2010/main" val="2803044523"/>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93" name="Shape 293"/>
          <p:cNvSpPr txBox="1">
            <a:spLocks noGrp="1"/>
          </p:cNvSpPr>
          <p:nvPr>
            <p:ph type="title"/>
          </p:nvPr>
        </p:nvSpPr>
        <p:spPr>
          <a:xfrm>
            <a:off x="304800" y="207962"/>
            <a:ext cx="8534399" cy="841374"/>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rgbClr val="387C2B"/>
              </a:buClr>
              <a:buSzPct val="25000"/>
              <a:buFont typeface="Arial Black"/>
              <a:buNone/>
            </a:pPr>
            <a:r>
              <a:rPr lang="id" sz="3000" b="1" i="0" u="none" strike="noStrike" cap="none" baseline="0" dirty="0" smtClean="0">
                <a:solidFill>
                  <a:srgbClr val="387C2B"/>
                </a:solidFill>
                <a:latin typeface="Arial Black"/>
                <a:ea typeface="Arial Black"/>
                <a:cs typeface="Arial Black"/>
                <a:sym typeface="Arial Black"/>
                <a:rtl val="0"/>
              </a:rPr>
              <a:t>Why only fresh</a:t>
            </a:r>
            <a:r>
              <a:rPr lang="id" sz="3000" b="1" i="0" u="none" strike="noStrike" cap="none" dirty="0" smtClean="0">
                <a:solidFill>
                  <a:srgbClr val="387C2B"/>
                </a:solidFill>
                <a:latin typeface="Arial Black"/>
                <a:ea typeface="Arial Black"/>
                <a:cs typeface="Arial Black"/>
                <a:sym typeface="Arial Black"/>
                <a:rtl val="0"/>
              </a:rPr>
              <a:t> fruits and vegetables? </a:t>
            </a:r>
            <a:endParaRPr lang="id" sz="3000" b="1" i="0" u="none" strike="noStrike" cap="none" baseline="0" dirty="0">
              <a:solidFill>
                <a:srgbClr val="DE791C"/>
              </a:solidFill>
              <a:latin typeface="Arial Black"/>
              <a:ea typeface="Arial Black"/>
              <a:cs typeface="Arial Black"/>
              <a:sym typeface="Arial Black"/>
              <a:rtl val="0"/>
            </a:endParaRPr>
          </a:p>
        </p:txBody>
      </p:sp>
      <p:sp>
        <p:nvSpPr>
          <p:cNvPr id="288" name="Shape 288"/>
          <p:cNvSpPr txBox="1"/>
          <p:nvPr/>
        </p:nvSpPr>
        <p:spPr>
          <a:xfrm>
            <a:off x="523445" y="1143000"/>
            <a:ext cx="8293100" cy="241299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DE791C"/>
              </a:buClr>
              <a:buSzPct val="25000"/>
              <a:buAutoNum type="arabicPeriod"/>
            </a:pPr>
            <a:r>
              <a:rPr lang="id" sz="1900" dirty="0" smtClean="0">
                <a:solidFill>
                  <a:srgbClr val="DE791C"/>
                </a:solidFill>
                <a:latin typeface="Arial Black"/>
                <a:ea typeface="Arial Black"/>
                <a:cs typeface="Arial Black"/>
                <a:sym typeface="Arial Black"/>
                <a:rtl val="0"/>
              </a:rPr>
              <a:t>Most Expensive Calorically </a:t>
            </a:r>
          </a:p>
          <a:p>
            <a:pPr marL="457200" marR="0" lvl="0" indent="-457200" algn="l" rtl="0">
              <a:lnSpc>
                <a:spcPct val="100000"/>
              </a:lnSpc>
              <a:spcBef>
                <a:spcPts val="0"/>
              </a:spcBef>
              <a:spcAft>
                <a:spcPts val="0"/>
              </a:spcAft>
              <a:buClr>
                <a:srgbClr val="DE791C"/>
              </a:buClr>
              <a:buSzPct val="25000"/>
              <a:buAutoNum type="arabicPeriod"/>
            </a:pPr>
            <a:r>
              <a:rPr lang="id" sz="1900" dirty="0" smtClean="0">
                <a:solidFill>
                  <a:srgbClr val="DE791C"/>
                </a:solidFill>
                <a:latin typeface="Arial Black"/>
                <a:ea typeface="Arial Black"/>
                <a:cs typeface="Arial Black"/>
                <a:sym typeface="Arial Black"/>
                <a:rtl val="0"/>
              </a:rPr>
              <a:t>Perception that it is expensive </a:t>
            </a:r>
          </a:p>
          <a:p>
            <a:pPr marL="457200" marR="0" lvl="0" indent="-457200" algn="l" rtl="0">
              <a:lnSpc>
                <a:spcPct val="100000"/>
              </a:lnSpc>
              <a:spcBef>
                <a:spcPts val="0"/>
              </a:spcBef>
              <a:spcAft>
                <a:spcPts val="0"/>
              </a:spcAft>
              <a:buClr>
                <a:srgbClr val="DE791C"/>
              </a:buClr>
              <a:buSzPct val="25000"/>
              <a:buAutoNum type="arabicPeriod"/>
            </a:pPr>
            <a:r>
              <a:rPr lang="id" sz="1900" dirty="0" smtClean="0">
                <a:solidFill>
                  <a:srgbClr val="DE791C"/>
                </a:solidFill>
                <a:latin typeface="Arial Black"/>
                <a:ea typeface="Arial Black"/>
                <a:cs typeface="Arial Black"/>
                <a:sym typeface="Arial Black"/>
                <a:rtl val="0"/>
              </a:rPr>
              <a:t>Perception that healthy food is only for some people </a:t>
            </a:r>
          </a:p>
          <a:p>
            <a:pPr marL="342900" marR="0" lvl="0" indent="-342900" algn="l" rtl="0">
              <a:lnSpc>
                <a:spcPct val="100000"/>
              </a:lnSpc>
              <a:spcBef>
                <a:spcPts val="0"/>
              </a:spcBef>
              <a:spcAft>
                <a:spcPts val="0"/>
              </a:spcAft>
              <a:buClr>
                <a:srgbClr val="DE791C"/>
              </a:buClr>
              <a:buSzPct val="25000"/>
              <a:buFontTx/>
              <a:buChar char="-"/>
            </a:pPr>
            <a:endParaRPr lang="id" sz="1900" b="0" i="0" u="none" strike="noStrike" cap="none" baseline="0" dirty="0">
              <a:solidFill>
                <a:srgbClr val="808080"/>
              </a:solidFill>
              <a:latin typeface="Arial Black"/>
              <a:ea typeface="Arial Black"/>
              <a:cs typeface="Arial Black"/>
              <a:sym typeface="Arial Black"/>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737365"/>
            <a:ext cx="4953000" cy="3288242"/>
          </a:xfrm>
          <a:prstGeom prst="rect">
            <a:avLst/>
          </a:prstGeom>
        </p:spPr>
      </p:pic>
    </p:spTree>
    <p:extLst>
      <p:ext uri="{BB962C8B-B14F-4D97-AF65-F5344CB8AC3E}">
        <p14:creationId xmlns:p14="http://schemas.microsoft.com/office/powerpoint/2010/main" val="56087589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anim calcmode="lin" valueType="num">
                                      <p:cBhvr additive="base">
                                        <p:cTn id="7" dur="500" fill="hold"/>
                                        <p:tgtEl>
                                          <p:spTgt spid="2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8">
                                            <p:txEl>
                                              <p:pRg st="1" end="1"/>
                                            </p:txEl>
                                          </p:spTgt>
                                        </p:tgtEl>
                                        <p:attrNameLst>
                                          <p:attrName>style.visibility</p:attrName>
                                        </p:attrNameLst>
                                      </p:cBhvr>
                                      <p:to>
                                        <p:strVal val="visible"/>
                                      </p:to>
                                    </p:set>
                                    <p:anim calcmode="lin" valueType="num">
                                      <p:cBhvr additive="base">
                                        <p:cTn id="13" dur="500" fill="hold"/>
                                        <p:tgtEl>
                                          <p:spTgt spid="28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8">
                                            <p:txEl>
                                              <p:pRg st="2" end="2"/>
                                            </p:txEl>
                                          </p:spTgt>
                                        </p:tgtEl>
                                        <p:attrNameLst>
                                          <p:attrName>style.visibility</p:attrName>
                                        </p:attrNameLst>
                                      </p:cBhvr>
                                      <p:to>
                                        <p:strVal val="visible"/>
                                      </p:to>
                                    </p:set>
                                    <p:anim calcmode="lin" valueType="num">
                                      <p:cBhvr additive="base">
                                        <p:cTn id="19" dur="500" fill="hold"/>
                                        <p:tgtEl>
                                          <p:spTgt spid="28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93" name="Shape 293"/>
          <p:cNvSpPr txBox="1">
            <a:spLocks noGrp="1"/>
          </p:cNvSpPr>
          <p:nvPr>
            <p:ph type="title"/>
          </p:nvPr>
        </p:nvSpPr>
        <p:spPr>
          <a:xfrm>
            <a:off x="304800" y="207962"/>
            <a:ext cx="8534399" cy="841374"/>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rgbClr val="387C2B"/>
              </a:buClr>
              <a:buSzPct val="25000"/>
              <a:buFont typeface="Arial Black"/>
              <a:buNone/>
            </a:pPr>
            <a:r>
              <a:rPr lang="id" sz="3000" b="1" i="0" u="none" strike="noStrike" cap="none" baseline="0" dirty="0" smtClean="0">
                <a:solidFill>
                  <a:srgbClr val="387C2B"/>
                </a:solidFill>
                <a:latin typeface="Arial Black"/>
                <a:ea typeface="Arial Black"/>
                <a:cs typeface="Arial Black"/>
                <a:sym typeface="Arial Black"/>
                <a:rtl val="0"/>
              </a:rPr>
              <a:t>Why Local? </a:t>
            </a:r>
            <a:endParaRPr lang="id" sz="3000" b="1" i="0" u="none" strike="noStrike" cap="none" baseline="0" dirty="0">
              <a:solidFill>
                <a:srgbClr val="DE791C"/>
              </a:solidFill>
              <a:latin typeface="Arial Black"/>
              <a:ea typeface="Arial Black"/>
              <a:cs typeface="Arial Black"/>
              <a:sym typeface="Arial Black"/>
              <a:rtl val="0"/>
            </a:endParaRPr>
          </a:p>
        </p:txBody>
      </p:sp>
      <p:sp>
        <p:nvSpPr>
          <p:cNvPr id="288" name="Shape 288"/>
          <p:cNvSpPr txBox="1"/>
          <p:nvPr/>
        </p:nvSpPr>
        <p:spPr>
          <a:xfrm>
            <a:off x="425449" y="990600"/>
            <a:ext cx="8293100" cy="241299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DE791C"/>
              </a:buClr>
              <a:buSzPct val="25000"/>
              <a:buAutoNum type="arabicPeriod"/>
            </a:pPr>
            <a:r>
              <a:rPr lang="id" sz="1900" dirty="0" smtClean="0">
                <a:solidFill>
                  <a:srgbClr val="DE791C"/>
                </a:solidFill>
                <a:latin typeface="Arial Black"/>
                <a:ea typeface="Arial Black"/>
                <a:cs typeface="Arial Black"/>
                <a:sym typeface="Arial Black"/>
                <a:rtl val="0"/>
              </a:rPr>
              <a:t>Bipartisan Support </a:t>
            </a:r>
          </a:p>
          <a:p>
            <a:pPr marL="457200" marR="0" lvl="0" indent="-457200" algn="l" rtl="0">
              <a:lnSpc>
                <a:spcPct val="100000"/>
              </a:lnSpc>
              <a:spcBef>
                <a:spcPts val="0"/>
              </a:spcBef>
              <a:spcAft>
                <a:spcPts val="0"/>
              </a:spcAft>
              <a:buClr>
                <a:srgbClr val="DE791C"/>
              </a:buClr>
              <a:buSzPct val="25000"/>
              <a:buAutoNum type="arabicPeriod"/>
            </a:pPr>
            <a:r>
              <a:rPr lang="id" sz="1900" dirty="0" smtClean="0">
                <a:solidFill>
                  <a:srgbClr val="DE791C"/>
                </a:solidFill>
                <a:latin typeface="Arial Black"/>
                <a:ea typeface="Arial Black"/>
                <a:cs typeface="Arial Black"/>
                <a:sym typeface="Arial Black"/>
                <a:rtl val="0"/>
              </a:rPr>
              <a:t>Supporting Local Farmers </a:t>
            </a:r>
          </a:p>
          <a:p>
            <a:pPr marL="457200" marR="0" lvl="0" indent="-457200" algn="l" rtl="0">
              <a:lnSpc>
                <a:spcPct val="100000"/>
              </a:lnSpc>
              <a:spcBef>
                <a:spcPts val="0"/>
              </a:spcBef>
              <a:spcAft>
                <a:spcPts val="0"/>
              </a:spcAft>
              <a:buClr>
                <a:srgbClr val="DE791C"/>
              </a:buClr>
              <a:buSzPct val="25000"/>
              <a:buAutoNum type="arabicPeriod"/>
            </a:pPr>
            <a:r>
              <a:rPr lang="id" sz="1900" dirty="0" smtClean="0">
                <a:solidFill>
                  <a:srgbClr val="DE791C"/>
                </a:solidFill>
                <a:latin typeface="Arial Black"/>
                <a:ea typeface="Arial Black"/>
                <a:cs typeface="Arial Black"/>
                <a:sym typeface="Arial Black"/>
                <a:rtl val="0"/>
              </a:rPr>
              <a:t>Allowing everyone to have access to their local food system</a:t>
            </a:r>
          </a:p>
          <a:p>
            <a:pPr marL="342900" marR="0" lvl="0" indent="-342900" algn="l" rtl="0">
              <a:lnSpc>
                <a:spcPct val="100000"/>
              </a:lnSpc>
              <a:spcBef>
                <a:spcPts val="0"/>
              </a:spcBef>
              <a:spcAft>
                <a:spcPts val="0"/>
              </a:spcAft>
              <a:buClr>
                <a:srgbClr val="DE791C"/>
              </a:buClr>
              <a:buSzPct val="25000"/>
              <a:buFontTx/>
              <a:buChar char="-"/>
            </a:pPr>
            <a:endParaRPr lang="id" sz="1900" b="0" i="0" u="none" strike="noStrike" cap="none" baseline="0" dirty="0">
              <a:solidFill>
                <a:srgbClr val="808080"/>
              </a:solidFill>
              <a:latin typeface="Arial Black"/>
              <a:ea typeface="Arial Black"/>
              <a:cs typeface="Arial Black"/>
              <a:sym typeface="Arial Black"/>
              <a:rtl val="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2667000"/>
            <a:ext cx="5469840" cy="3413370"/>
          </a:xfrm>
          <a:prstGeom prst="rect">
            <a:avLst/>
          </a:prstGeom>
        </p:spPr>
      </p:pic>
    </p:spTree>
    <p:extLst>
      <p:ext uri="{BB962C8B-B14F-4D97-AF65-F5344CB8AC3E}">
        <p14:creationId xmlns:p14="http://schemas.microsoft.com/office/powerpoint/2010/main" val="331188802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8">
                                            <p:txEl>
                                              <p:pRg st="0" end="0"/>
                                            </p:txEl>
                                          </p:spTgt>
                                        </p:tgtEl>
                                        <p:attrNameLst>
                                          <p:attrName>style.visibility</p:attrName>
                                        </p:attrNameLst>
                                      </p:cBhvr>
                                      <p:to>
                                        <p:strVal val="visible"/>
                                      </p:to>
                                    </p:set>
                                    <p:anim calcmode="lin" valueType="num">
                                      <p:cBhvr additive="base">
                                        <p:cTn id="7" dur="500" fill="hold"/>
                                        <p:tgtEl>
                                          <p:spTgt spid="2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8">
                                            <p:txEl>
                                              <p:pRg st="1" end="1"/>
                                            </p:txEl>
                                          </p:spTgt>
                                        </p:tgtEl>
                                        <p:attrNameLst>
                                          <p:attrName>style.visibility</p:attrName>
                                        </p:attrNameLst>
                                      </p:cBhvr>
                                      <p:to>
                                        <p:strVal val="visible"/>
                                      </p:to>
                                    </p:set>
                                    <p:anim calcmode="lin" valueType="num">
                                      <p:cBhvr additive="base">
                                        <p:cTn id="13" dur="500" fill="hold"/>
                                        <p:tgtEl>
                                          <p:spTgt spid="28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8">
                                            <p:txEl>
                                              <p:pRg st="2" end="2"/>
                                            </p:txEl>
                                          </p:spTgt>
                                        </p:tgtEl>
                                        <p:attrNameLst>
                                          <p:attrName>style.visibility</p:attrName>
                                        </p:attrNameLst>
                                      </p:cBhvr>
                                      <p:to>
                                        <p:strVal val="visible"/>
                                      </p:to>
                                    </p:set>
                                    <p:anim calcmode="lin" valueType="num">
                                      <p:cBhvr additive="base">
                                        <p:cTn id="19" dur="500" fill="hold"/>
                                        <p:tgtEl>
                                          <p:spTgt spid="28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846" y="-76200"/>
            <a:ext cx="8229600" cy="1143000"/>
          </a:xfrm>
        </p:spPr>
        <p:txBody>
          <a:bodyPr/>
          <a:lstStyle/>
          <a:p>
            <a:r>
              <a:rPr lang="en-US" dirty="0" smtClean="0"/>
              <a:t>Double Up by the Numbers</a:t>
            </a:r>
            <a:endParaRPr lang="en-US" dirty="0"/>
          </a:p>
        </p:txBody>
      </p:sp>
      <p:graphicFrame>
        <p:nvGraphicFramePr>
          <p:cNvPr id="4" name="Content Placeholder 3"/>
          <p:cNvGraphicFramePr>
            <a:graphicFrameLocks noGrp="1"/>
          </p:cNvGraphicFramePr>
          <p:nvPr>
            <p:ph idx="1"/>
            <p:extLst/>
          </p:nvPr>
        </p:nvGraphicFramePr>
        <p:xfrm>
          <a:off x="457200" y="835252"/>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63157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229600" cy="1143000"/>
          </a:xfrm>
        </p:spPr>
        <p:txBody>
          <a:bodyPr/>
          <a:lstStyle/>
          <a:p>
            <a:r>
              <a:rPr lang="en-US" dirty="0" smtClean="0"/>
              <a:t>Who are our customers?</a:t>
            </a:r>
            <a:endParaRPr lang="en-US" dirty="0"/>
          </a:p>
        </p:txBody>
      </p:sp>
      <p:sp>
        <p:nvSpPr>
          <p:cNvPr id="8" name="Rectangle 7"/>
          <p:cNvSpPr/>
          <p:nvPr/>
        </p:nvSpPr>
        <p:spPr>
          <a:xfrm>
            <a:off x="228601" y="5715000"/>
            <a:ext cx="7010400" cy="369332"/>
          </a:xfrm>
          <a:prstGeom prst="rect">
            <a:avLst/>
          </a:prstGeom>
          <a:solidFill>
            <a:srgbClr val="C3CB1E"/>
          </a:solidFill>
        </p:spPr>
        <p:txBody>
          <a:bodyPr wrap="square">
            <a:spAutoFit/>
          </a:bodyPr>
          <a:lstStyle/>
          <a:p>
            <a:r>
              <a:rPr lang="en-US" dirty="0"/>
              <a:t>https://fns-prod.azureedge.net/sites/default/files/ops/Colorado.pdf</a:t>
            </a:r>
          </a:p>
        </p:txBody>
      </p:sp>
      <p:graphicFrame>
        <p:nvGraphicFramePr>
          <p:cNvPr id="5" name="Content Placeholder 6"/>
          <p:cNvGraphicFramePr>
            <a:graphicFrameLocks/>
          </p:cNvGraphicFramePr>
          <p:nvPr>
            <p:extLst/>
          </p:nvPr>
        </p:nvGraphicFramePr>
        <p:xfrm>
          <a:off x="381000" y="990600"/>
          <a:ext cx="8174755"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7732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p:cNvGraphicFramePr>
            <a:graphicFrameLocks noGrp="1"/>
          </p:cNvGraphicFramePr>
          <p:nvPr>
            <p:ph idx="1"/>
            <p:extLst/>
          </p:nvPr>
        </p:nvGraphicFramePr>
        <p:xfrm>
          <a:off x="990600" y="1752600"/>
          <a:ext cx="7010400" cy="2392019"/>
        </p:xfrm>
        <a:graphic>
          <a:graphicData uri="http://schemas.openxmlformats.org/drawingml/2006/table">
            <a:tbl>
              <a:tblPr firstRow="1" bandRow="1">
                <a:tableStyleId>{5C22544A-7EE6-4342-B048-85BDC9FD1C3A}</a:tableStyleId>
              </a:tblPr>
              <a:tblGrid>
                <a:gridCol w="2819400">
                  <a:extLst>
                    <a:ext uri="{9D8B030D-6E8A-4147-A177-3AD203B41FA5}">
                      <a16:colId xmlns="" xmlns:a16="http://schemas.microsoft.com/office/drawing/2014/main" val="2714624268"/>
                    </a:ext>
                  </a:extLst>
                </a:gridCol>
                <a:gridCol w="609600">
                  <a:extLst>
                    <a:ext uri="{9D8B030D-6E8A-4147-A177-3AD203B41FA5}">
                      <a16:colId xmlns="" xmlns:a16="http://schemas.microsoft.com/office/drawing/2014/main" val="491952791"/>
                    </a:ext>
                  </a:extLst>
                </a:gridCol>
                <a:gridCol w="3581400">
                  <a:extLst>
                    <a:ext uri="{9D8B030D-6E8A-4147-A177-3AD203B41FA5}">
                      <a16:colId xmlns="" xmlns:a16="http://schemas.microsoft.com/office/drawing/2014/main" val="2319937363"/>
                    </a:ext>
                  </a:extLst>
                </a:gridCol>
              </a:tblGrid>
              <a:tr h="370179">
                <a:tc>
                  <a:txBody>
                    <a:bodyPr/>
                    <a:lstStyle/>
                    <a:p>
                      <a:r>
                        <a:rPr lang="en-US" dirty="0" smtClean="0"/>
                        <a:t>Customer Survey Question</a:t>
                      </a:r>
                      <a:r>
                        <a:rPr lang="en-US" baseline="0" dirty="0" smtClean="0"/>
                        <a:t> </a:t>
                      </a:r>
                      <a:endParaRPr lang="en-US" dirty="0"/>
                    </a:p>
                  </a:txBody>
                  <a:tcPr>
                    <a:solidFill>
                      <a:schemeClr val="accent5">
                        <a:lumMod val="50000"/>
                      </a:schemeClr>
                    </a:solidFill>
                  </a:tcPr>
                </a:tc>
                <a:tc>
                  <a:txBody>
                    <a:bodyPr/>
                    <a:lstStyle/>
                    <a:p>
                      <a:r>
                        <a:rPr lang="en-US" dirty="0" smtClean="0"/>
                        <a:t>n</a:t>
                      </a:r>
                      <a:endParaRPr lang="en-US" dirty="0"/>
                    </a:p>
                  </a:txBody>
                  <a:tcPr>
                    <a:solidFill>
                      <a:schemeClr val="accent5">
                        <a:lumMod val="50000"/>
                      </a:schemeClr>
                    </a:solidFill>
                  </a:tcPr>
                </a:tc>
                <a:tc>
                  <a:txBody>
                    <a:bodyPr/>
                    <a:lstStyle/>
                    <a:p>
                      <a:r>
                        <a:rPr lang="en-US" dirty="0" smtClean="0"/>
                        <a:t>Response</a:t>
                      </a:r>
                      <a:endParaRPr lang="en-US" dirty="0"/>
                    </a:p>
                  </a:txBody>
                  <a:tcPr>
                    <a:solidFill>
                      <a:schemeClr val="accent5">
                        <a:lumMod val="50000"/>
                      </a:schemeClr>
                    </a:solidFill>
                  </a:tcPr>
                </a:tc>
                <a:extLst>
                  <a:ext uri="{0D108BD9-81ED-4DB2-BD59-A6C34878D82A}">
                    <a16:rowId xmlns="" xmlns:a16="http://schemas.microsoft.com/office/drawing/2014/main" val="41297995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a result of DUFB I </a:t>
                      </a:r>
                      <a:endParaRPr lang="en-US" dirty="0" smtClean="0"/>
                    </a:p>
                    <a:p>
                      <a:r>
                        <a:rPr lang="en-US" u="sng" dirty="0" smtClean="0"/>
                        <a:t>buy </a:t>
                      </a:r>
                      <a:r>
                        <a:rPr lang="en-US" dirty="0" smtClean="0"/>
                        <a:t>more F/V</a:t>
                      </a:r>
                      <a:endParaRPr lang="en-US" dirty="0"/>
                    </a:p>
                  </a:txBody>
                  <a:tcPr>
                    <a:solidFill>
                      <a:srgbClr val="6EC5D8"/>
                    </a:solidFill>
                  </a:tcPr>
                </a:tc>
                <a:tc>
                  <a:txBody>
                    <a:bodyPr/>
                    <a:lstStyle/>
                    <a:p>
                      <a:r>
                        <a:rPr lang="en-US" dirty="0" smtClean="0"/>
                        <a:t>211</a:t>
                      </a:r>
                      <a:endParaRPr lang="en-US" dirty="0"/>
                    </a:p>
                  </a:txBody>
                  <a:tcPr>
                    <a:solidFill>
                      <a:srgbClr val="6EC5D8"/>
                    </a:solidFill>
                  </a:tcPr>
                </a:tc>
                <a:tc>
                  <a:txBody>
                    <a:bodyPr/>
                    <a:lstStyle/>
                    <a:p>
                      <a:r>
                        <a:rPr lang="en-US" dirty="0" smtClean="0"/>
                        <a:t>88% Agree or Strongly Agree</a:t>
                      </a:r>
                      <a:endParaRPr lang="en-US" dirty="0"/>
                    </a:p>
                  </a:txBody>
                  <a:tcPr>
                    <a:solidFill>
                      <a:srgbClr val="6EC5D8"/>
                    </a:solidFill>
                  </a:tcPr>
                </a:tc>
                <a:extLst>
                  <a:ext uri="{0D108BD9-81ED-4DB2-BD59-A6C34878D82A}">
                    <a16:rowId xmlns="" xmlns:a16="http://schemas.microsoft.com/office/drawing/2014/main" val="31515736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a result of DUFB</a:t>
                      </a:r>
                      <a:endParaRPr lang="en-US" dirty="0" smtClean="0"/>
                    </a:p>
                    <a:p>
                      <a:r>
                        <a:rPr lang="en-US" dirty="0" smtClean="0"/>
                        <a:t>I </a:t>
                      </a:r>
                      <a:r>
                        <a:rPr lang="en-US" u="sng" dirty="0" smtClean="0"/>
                        <a:t>eat</a:t>
                      </a:r>
                      <a:r>
                        <a:rPr lang="en-US" dirty="0" smtClean="0"/>
                        <a:t> more F/V</a:t>
                      </a:r>
                      <a:endParaRPr lang="en-US" dirty="0"/>
                    </a:p>
                  </a:txBody>
                  <a:tcPr>
                    <a:solidFill>
                      <a:schemeClr val="accent5">
                        <a:lumMod val="40000"/>
                        <a:lumOff val="60000"/>
                      </a:schemeClr>
                    </a:solidFill>
                  </a:tcPr>
                </a:tc>
                <a:tc>
                  <a:txBody>
                    <a:bodyPr/>
                    <a:lstStyle/>
                    <a:p>
                      <a:r>
                        <a:rPr lang="en-US" dirty="0" smtClean="0"/>
                        <a:t>207</a:t>
                      </a:r>
                      <a:endParaRPr lang="en-US" dirty="0"/>
                    </a:p>
                  </a:txBody>
                  <a:tcPr>
                    <a:solidFill>
                      <a:schemeClr val="accent5">
                        <a:lumMod val="40000"/>
                        <a:lumOff val="60000"/>
                      </a:schemeClr>
                    </a:solidFill>
                  </a:tcPr>
                </a:tc>
                <a:tc>
                  <a:txBody>
                    <a:bodyPr/>
                    <a:lstStyle/>
                    <a:p>
                      <a:r>
                        <a:rPr lang="en-US" dirty="0" smtClean="0"/>
                        <a:t>87% Agree or Strongly Agree</a:t>
                      </a:r>
                      <a:endParaRPr lang="en-US" dirty="0"/>
                    </a:p>
                  </a:txBody>
                  <a:tcPr>
                    <a:solidFill>
                      <a:schemeClr val="accent5">
                        <a:lumMod val="40000"/>
                        <a:lumOff val="60000"/>
                      </a:schemeClr>
                    </a:solidFill>
                  </a:tcPr>
                </a:tc>
                <a:extLst>
                  <a:ext uri="{0D108BD9-81ED-4DB2-BD59-A6C34878D82A}">
                    <a16:rowId xmlns="" xmlns:a16="http://schemas.microsoft.com/office/drawing/2014/main" val="351292946"/>
                  </a:ext>
                </a:extLst>
              </a:tr>
              <a:tr h="741680">
                <a:tc>
                  <a:txBody>
                    <a:bodyPr/>
                    <a:lstStyle/>
                    <a:p>
                      <a:r>
                        <a:rPr lang="en-US" dirty="0" smtClean="0"/>
                        <a:t>I am visiting the market today </a:t>
                      </a:r>
                      <a:r>
                        <a:rPr lang="en-US" u="sng" dirty="0" smtClean="0"/>
                        <a:t>because of DUFB</a:t>
                      </a:r>
                      <a:endParaRPr lang="en-US" u="sng" dirty="0"/>
                    </a:p>
                  </a:txBody>
                  <a:tcPr>
                    <a:solidFill>
                      <a:srgbClr val="6EC5D8"/>
                    </a:solidFill>
                  </a:tcPr>
                </a:tc>
                <a:tc>
                  <a:txBody>
                    <a:bodyPr/>
                    <a:lstStyle/>
                    <a:p>
                      <a:r>
                        <a:rPr lang="en-US" dirty="0" smtClean="0"/>
                        <a:t>181</a:t>
                      </a:r>
                      <a:endParaRPr lang="en-US" dirty="0"/>
                    </a:p>
                  </a:txBody>
                  <a:tcPr>
                    <a:solidFill>
                      <a:srgbClr val="6EC5D8"/>
                    </a:solidFill>
                  </a:tcPr>
                </a:tc>
                <a:tc>
                  <a:txBody>
                    <a:bodyPr/>
                    <a:lstStyle/>
                    <a:p>
                      <a:r>
                        <a:rPr lang="en-US" dirty="0" smtClean="0"/>
                        <a:t>75% Agree or Strongly Agree</a:t>
                      </a:r>
                      <a:endParaRPr lang="en-US" dirty="0"/>
                    </a:p>
                  </a:txBody>
                  <a:tcPr>
                    <a:solidFill>
                      <a:srgbClr val="6EC5D8"/>
                    </a:solidFill>
                  </a:tcPr>
                </a:tc>
                <a:extLst>
                  <a:ext uri="{0D108BD9-81ED-4DB2-BD59-A6C34878D82A}">
                    <a16:rowId xmlns="" xmlns:a16="http://schemas.microsoft.com/office/drawing/2014/main" val="1559159211"/>
                  </a:ext>
                </a:extLst>
              </a:tr>
            </a:tbl>
          </a:graphicData>
        </a:graphic>
      </p:graphicFrame>
      <p:sp>
        <p:nvSpPr>
          <p:cNvPr id="6" name="TextBox 5"/>
          <p:cNvSpPr txBox="1"/>
          <p:nvPr/>
        </p:nvSpPr>
        <p:spPr>
          <a:xfrm>
            <a:off x="914400" y="4419600"/>
            <a:ext cx="7086600" cy="1200329"/>
          </a:xfrm>
          <a:prstGeom prst="rect">
            <a:avLst/>
          </a:prstGeom>
          <a:noFill/>
        </p:spPr>
        <p:txBody>
          <a:bodyPr wrap="square" rtlCol="0">
            <a:spAutoFit/>
          </a:bodyPr>
          <a:lstStyle/>
          <a:p>
            <a:r>
              <a:rPr lang="en-US" dirty="0"/>
              <a:t>“This is amazing program I am so excited to use this. With food prices going up  it's very hard to buy healthy and fresh fruit and veggies this will help my family greatly!!! </a:t>
            </a:r>
            <a:r>
              <a:rPr lang="en-US" dirty="0" smtClean="0"/>
              <a:t> Thank </a:t>
            </a:r>
            <a:r>
              <a:rPr lang="en-US" dirty="0"/>
              <a:t>you double up</a:t>
            </a:r>
            <a:r>
              <a:rPr lang="en-US" dirty="0" smtClean="0"/>
              <a:t>”</a:t>
            </a:r>
          </a:p>
          <a:p>
            <a:r>
              <a:rPr lang="en-US" dirty="0"/>
              <a:t>	</a:t>
            </a:r>
            <a:r>
              <a:rPr lang="en-US" dirty="0" smtClean="0"/>
              <a:t>			 </a:t>
            </a:r>
            <a:r>
              <a:rPr lang="en-US" dirty="0"/>
              <a:t>-  Colorado Springs resident</a:t>
            </a:r>
          </a:p>
        </p:txBody>
      </p:sp>
      <p:sp>
        <p:nvSpPr>
          <p:cNvPr id="7" name="Title 1"/>
          <p:cNvSpPr>
            <a:spLocks noGrp="1"/>
          </p:cNvSpPr>
          <p:nvPr>
            <p:ph type="title"/>
          </p:nvPr>
        </p:nvSpPr>
        <p:spPr>
          <a:xfrm>
            <a:off x="533400" y="228600"/>
            <a:ext cx="8229600" cy="1143000"/>
          </a:xfrm>
        </p:spPr>
        <p:txBody>
          <a:bodyPr/>
          <a:lstStyle/>
          <a:p>
            <a:r>
              <a:rPr lang="en-US" dirty="0" smtClean="0"/>
              <a:t>Impact on Community</a:t>
            </a:r>
            <a:endParaRPr lang="en-US" dirty="0"/>
          </a:p>
        </p:txBody>
      </p:sp>
    </p:spTree>
    <p:extLst>
      <p:ext uri="{BB962C8B-B14F-4D97-AF65-F5344CB8AC3E}">
        <p14:creationId xmlns:p14="http://schemas.microsoft.com/office/powerpoint/2010/main" val="27815654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93" name="Shape 293"/>
          <p:cNvSpPr txBox="1">
            <a:spLocks noGrp="1"/>
          </p:cNvSpPr>
          <p:nvPr>
            <p:ph type="title"/>
          </p:nvPr>
        </p:nvSpPr>
        <p:spPr>
          <a:xfrm>
            <a:off x="428624" y="120887"/>
            <a:ext cx="8534399" cy="8413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387C2B"/>
              </a:buClr>
              <a:buSzPct val="25000"/>
              <a:buFont typeface="Arial Black"/>
              <a:buNone/>
            </a:pPr>
            <a:r>
              <a:rPr lang="id" sz="3000" b="1" i="0" u="none" strike="noStrike" cap="none" baseline="0" dirty="0" smtClean="0">
                <a:solidFill>
                  <a:srgbClr val="387C2B"/>
                </a:solidFill>
                <a:latin typeface="Arial Black"/>
                <a:ea typeface="Arial Black"/>
                <a:cs typeface="Arial Black"/>
                <a:sym typeface="Arial Black"/>
                <a:rtl val="0"/>
              </a:rPr>
              <a:t>Customer Feedback</a:t>
            </a:r>
            <a:endParaRPr lang="id" sz="3000" b="1" i="0" u="none" strike="noStrike" cap="none" baseline="0" dirty="0">
              <a:solidFill>
                <a:srgbClr val="DE791C"/>
              </a:solidFill>
              <a:latin typeface="Arial Black"/>
              <a:ea typeface="Arial Black"/>
              <a:cs typeface="Arial Black"/>
              <a:sym typeface="Arial Black"/>
              <a:rtl val="0"/>
            </a:endParaRPr>
          </a:p>
        </p:txBody>
      </p:sp>
      <p:sp>
        <p:nvSpPr>
          <p:cNvPr id="3" name="Rectangle 2"/>
          <p:cNvSpPr/>
          <p:nvPr/>
        </p:nvSpPr>
        <p:spPr>
          <a:xfrm>
            <a:off x="428624" y="962261"/>
            <a:ext cx="8620125" cy="1870512"/>
          </a:xfrm>
          <a:prstGeom prst="rect">
            <a:avLst/>
          </a:prstGeom>
        </p:spPr>
        <p:txBody>
          <a:bodyPr wrap="square">
            <a:spAutoFit/>
          </a:bodyPr>
          <a:lstStyle/>
          <a:p>
            <a:pPr>
              <a:lnSpc>
                <a:spcPct val="107000"/>
              </a:lnSpc>
              <a:spcAft>
                <a:spcPts val="800"/>
              </a:spcAft>
            </a:pPr>
            <a:r>
              <a:rPr lang="en-US" b="1" dirty="0" smtClean="0">
                <a:latin typeface="Calibri" panose="020F0502020204030204" pitchFamily="34" charset="0"/>
                <a:ea typeface="Calibri" panose="020F0502020204030204" pitchFamily="34" charset="0"/>
                <a:cs typeface="Times New Roman" panose="02020603050405020304" pitchFamily="18" charset="0"/>
              </a:rPr>
              <a:t>“</a:t>
            </a:r>
            <a:r>
              <a:rPr lang="en-US" b="1" dirty="0" smtClean="0">
                <a:effectLst/>
                <a:latin typeface="Calibri" panose="020F0502020204030204" pitchFamily="34" charset="0"/>
                <a:ea typeface="Calibri" panose="020F0502020204030204" pitchFamily="34" charset="0"/>
                <a:cs typeface="Times New Roman" panose="02020603050405020304" pitchFamily="18" charset="0"/>
              </a:rPr>
              <a:t>I like eating fresh, organic, local fruits and vegetables. Being on the SNAP program, I don't have a lot of money, it helped me to eat healthier.</a:t>
            </a:r>
            <a:r>
              <a:rPr lang="en-US" dirty="0" smtClean="0">
                <a:effectLst/>
                <a:latin typeface="Calibri" panose="020F0502020204030204" pitchFamily="34" charset="0"/>
                <a:ea typeface="Calibri" panose="020F0502020204030204" pitchFamily="34" charset="0"/>
                <a:cs typeface="Times New Roman" panose="02020603050405020304" pitchFamily="18" charset="0"/>
              </a:rPr>
              <a:t> A lot of times I could get local organic foods at the grocery store and I would do that. </a:t>
            </a:r>
            <a:r>
              <a:rPr lang="en-US" b="1" dirty="0" smtClean="0">
                <a:effectLst/>
                <a:latin typeface="Calibri" panose="020F0502020204030204" pitchFamily="34" charset="0"/>
                <a:ea typeface="Calibri" panose="020F0502020204030204" pitchFamily="34" charset="0"/>
                <a:cs typeface="Times New Roman" panose="02020603050405020304" pitchFamily="18" charset="0"/>
              </a:rPr>
              <a:t>Without the Double Up coupons I would've had a hard time using it because the farmer's market is pretty expensive.</a:t>
            </a:r>
            <a:r>
              <a:rPr lang="en-US" dirty="0" smtClean="0">
                <a:effectLst/>
                <a:latin typeface="Calibri" panose="020F0502020204030204" pitchFamily="34" charset="0"/>
                <a:ea typeface="Calibri" panose="020F0502020204030204" pitchFamily="34" charset="0"/>
                <a:cs typeface="Times New Roman" panose="02020603050405020304" pitchFamily="18" charset="0"/>
              </a:rPr>
              <a:t> I go the Wednesdays because, even if they don't have as many vendors as Saturday, it's not as crowded. I really don't like crowds.”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252412" y="3270588"/>
            <a:ext cx="8796337" cy="2031325"/>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a:t>
            </a:r>
            <a:r>
              <a:rPr lang="en-US" b="1" dirty="0" smtClean="0">
                <a:effectLst/>
                <a:latin typeface="Calibri" panose="020F0502020204030204" pitchFamily="34" charset="0"/>
                <a:ea typeface="Calibri" panose="020F0502020204030204" pitchFamily="34" charset="0"/>
                <a:cs typeface="Times New Roman" panose="02020603050405020304" pitchFamily="18" charset="0"/>
              </a:rPr>
              <a:t>I would always love to have more fresh fruits and vegetables in my life. If I could afford more, I'd put more resources towards that. It was satisfactory the amount I could use every week. Before, I still went to the farmer's market, but I wouldn't purchase as many of them. </a:t>
            </a:r>
            <a:r>
              <a:rPr lang="en-US" dirty="0"/>
              <a:t>Otherwise I'd go to a regular supermarket and buy what I could when I could. I like to source things more seasonally. It's allowed me to expand my horizons for fruits and vegetables that I use. Before double up my fruit and vegetable intake was simple salads, squash in the Winter. With the program, I could try new things as well. </a:t>
            </a:r>
            <a:r>
              <a:rPr lang="en-US" b="1"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dirty="0"/>
          </a:p>
        </p:txBody>
      </p:sp>
    </p:spTree>
    <p:extLst>
      <p:ext uri="{BB962C8B-B14F-4D97-AF65-F5344CB8AC3E}">
        <p14:creationId xmlns:p14="http://schemas.microsoft.com/office/powerpoint/2010/main" val="2789530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p:nvPr/>
        </p:nvSpPr>
        <p:spPr>
          <a:xfrm>
            <a:off x="228600" y="4953000"/>
            <a:ext cx="7620000" cy="136207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F5F5F"/>
              </a:buClr>
              <a:buSzPct val="25000"/>
              <a:buFont typeface="Arial Black"/>
              <a:buNone/>
            </a:pPr>
            <a:r>
              <a:rPr lang="id" sz="4000" b="1" i="0" u="none" strike="noStrike" cap="none" baseline="0" dirty="0" smtClean="0">
                <a:solidFill>
                  <a:srgbClr val="5F5F5F"/>
                </a:solidFill>
                <a:latin typeface="Arial Black"/>
                <a:ea typeface="Arial Black"/>
                <a:cs typeface="Arial Black"/>
                <a:sym typeface="Arial Black"/>
                <a:rtl val="0"/>
              </a:rPr>
              <a:t>Help Double Up Food Bucks Grow and Flourish</a:t>
            </a:r>
            <a:r>
              <a:rPr lang="id" sz="4000" b="1" i="0" u="none" strike="noStrike" cap="none" dirty="0" smtClean="0">
                <a:solidFill>
                  <a:srgbClr val="5F5F5F"/>
                </a:solidFill>
                <a:latin typeface="Arial Black"/>
                <a:ea typeface="Arial Black"/>
                <a:cs typeface="Arial Black"/>
                <a:sym typeface="Arial Black"/>
                <a:rtl val="0"/>
              </a:rPr>
              <a:t> </a:t>
            </a:r>
          </a:p>
          <a:p>
            <a:pPr marL="0" marR="0" lvl="0" indent="0" algn="l" rtl="0">
              <a:lnSpc>
                <a:spcPct val="100000"/>
              </a:lnSpc>
              <a:spcBef>
                <a:spcPts val="0"/>
              </a:spcBef>
              <a:spcAft>
                <a:spcPts val="0"/>
              </a:spcAft>
              <a:buClr>
                <a:srgbClr val="5F5F5F"/>
              </a:buClr>
              <a:buSzPct val="25000"/>
              <a:buFont typeface="Arial Black"/>
              <a:buNone/>
            </a:pPr>
            <a:endParaRPr lang="id" sz="4000" b="1" i="0" u="none" strike="noStrike" cap="none" baseline="0" dirty="0">
              <a:solidFill>
                <a:srgbClr val="5F5F5F"/>
              </a:solidFill>
              <a:latin typeface="Arial Black"/>
              <a:ea typeface="Arial Black"/>
              <a:cs typeface="Arial Black"/>
              <a:sym typeface="Arial Black"/>
              <a:rtl val="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712" y="304800"/>
            <a:ext cx="6705600" cy="4458510"/>
          </a:xfrm>
          <a:prstGeom prst="rect">
            <a:avLst/>
          </a:prstGeom>
        </p:spPr>
      </p:pic>
    </p:spTree>
    <p:extLst>
      <p:ext uri="{BB962C8B-B14F-4D97-AF65-F5344CB8AC3E}">
        <p14:creationId xmlns:p14="http://schemas.microsoft.com/office/powerpoint/2010/main" val="2059500903"/>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Shape 421"/>
          <p:cNvSpPr txBox="1"/>
          <p:nvPr/>
        </p:nvSpPr>
        <p:spPr>
          <a:xfrm>
            <a:off x="0" y="152400"/>
            <a:ext cx="8991600" cy="8413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387C2B"/>
              </a:buClr>
              <a:buSzPct val="25000"/>
              <a:buFont typeface="Arial Black"/>
              <a:buNone/>
            </a:pPr>
            <a:r>
              <a:rPr lang="id" sz="3000" b="1" dirty="0" smtClean="0">
                <a:solidFill>
                  <a:srgbClr val="387C2B"/>
                </a:solidFill>
                <a:latin typeface="Arial Black"/>
                <a:ea typeface="Arial Black"/>
                <a:cs typeface="Arial Black"/>
                <a:sym typeface="Arial Black"/>
                <a:rtl val="0"/>
              </a:rPr>
              <a:t>Help Us Spread the Word </a:t>
            </a:r>
            <a:endParaRPr lang="id" sz="3000" b="1" i="0" u="none" strike="noStrike" cap="none" baseline="0" dirty="0">
              <a:solidFill>
                <a:srgbClr val="DE791C"/>
              </a:solidFill>
              <a:latin typeface="Arial Black"/>
              <a:ea typeface="Arial Black"/>
              <a:cs typeface="Arial Black"/>
              <a:sym typeface="Arial Black"/>
              <a:rtl val="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914400"/>
            <a:ext cx="8839200" cy="4972050"/>
          </a:xfrm>
          <a:prstGeom prst="rect">
            <a:avLst/>
          </a:prstGeom>
        </p:spPr>
      </p:pic>
    </p:spTree>
    <p:extLst>
      <p:ext uri="{BB962C8B-B14F-4D97-AF65-F5344CB8AC3E}">
        <p14:creationId xmlns:p14="http://schemas.microsoft.com/office/powerpoint/2010/main" val="2124369835"/>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38" y="227013"/>
            <a:ext cx="9220200" cy="1143000"/>
          </a:xfrm>
        </p:spPr>
        <p:txBody>
          <a:bodyPr>
            <a:normAutofit fontScale="90000"/>
          </a:bodyPr>
          <a:lstStyle/>
          <a:p>
            <a:r>
              <a:rPr lang="en-US" b="1" dirty="0" smtClean="0">
                <a:latin typeface="Arial" panose="020B0604020202020204" pitchFamily="34" charset="0"/>
                <a:cs typeface="Arial" panose="020B0604020202020204" pitchFamily="34" charset="0"/>
              </a:rPr>
              <a:t>What is Double Up Food Bucks Colorado?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AA750B3D-01B3-41D9-8C78-19034804F1A6}" type="slidenum">
              <a:rPr lang="en-US" smtClean="0"/>
              <a:pPr/>
              <a:t>2</a:t>
            </a:fld>
            <a:endParaRPr lang="en-US" dirty="0"/>
          </a:p>
        </p:txBody>
      </p:sp>
      <p:pic>
        <p:nvPicPr>
          <p:cNvPr id="1026" name="Picture 2" descr="http://today24news.com/wp-content/uploads/2014/12/colorado-quest-car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738" y="2057400"/>
            <a:ext cx="2362200" cy="15196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97382" y="2204140"/>
            <a:ext cx="609600" cy="1015663"/>
          </a:xfrm>
          <a:prstGeom prst="rect">
            <a:avLst/>
          </a:prstGeom>
          <a:noFill/>
        </p:spPr>
        <p:txBody>
          <a:bodyPr wrap="square" rtlCol="0">
            <a:spAutoFit/>
          </a:bodyPr>
          <a:lstStyle/>
          <a:p>
            <a:r>
              <a:rPr lang="en-US" sz="6000" b="1" dirty="0" smtClean="0"/>
              <a:t>+</a:t>
            </a:r>
            <a:endParaRPr lang="en-US" sz="6000" b="1" dirty="0"/>
          </a:p>
        </p:txBody>
      </p:sp>
      <p:sp>
        <p:nvSpPr>
          <p:cNvPr id="12" name="TextBox 11"/>
          <p:cNvSpPr txBox="1"/>
          <p:nvPr/>
        </p:nvSpPr>
        <p:spPr>
          <a:xfrm>
            <a:off x="7696200" y="2204140"/>
            <a:ext cx="609600" cy="1015663"/>
          </a:xfrm>
          <a:prstGeom prst="rect">
            <a:avLst/>
          </a:prstGeom>
          <a:noFill/>
        </p:spPr>
        <p:txBody>
          <a:bodyPr wrap="square" rtlCol="0">
            <a:spAutoFit/>
          </a:bodyPr>
          <a:lstStyle/>
          <a:p>
            <a:r>
              <a:rPr lang="en-US" sz="6000" b="1" dirty="0" smtClean="0"/>
              <a:t>=</a:t>
            </a:r>
            <a:endParaRPr lang="en-US" sz="6000" b="1" dirty="0"/>
          </a:p>
        </p:txBody>
      </p:sp>
      <p:pic>
        <p:nvPicPr>
          <p:cNvPr id="1028" name="Picture 4" descr="http://wegrowfortheworld.com/wp-content/uploads/2014/03/image0012-648x4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022" y="4114800"/>
            <a:ext cx="3022319" cy="20055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a:srcRect l="5833" t="23320" r="19167" b="18874"/>
          <a:stretch/>
        </p:blipFill>
        <p:spPr>
          <a:xfrm>
            <a:off x="4589140" y="2144936"/>
            <a:ext cx="3102941" cy="1344609"/>
          </a:xfrm>
          <a:prstGeom prst="rect">
            <a:avLst/>
          </a:prstGeom>
        </p:spPr>
      </p:pic>
    </p:spTree>
    <p:extLst>
      <p:ext uri="{BB962C8B-B14F-4D97-AF65-F5344CB8AC3E}">
        <p14:creationId xmlns:p14="http://schemas.microsoft.com/office/powerpoint/2010/main" val="6717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Find out where to refer and order materials: </a:t>
            </a:r>
            <a:endParaRPr lang="en-US" dirty="0"/>
          </a:p>
        </p:txBody>
      </p:sp>
      <p:sp>
        <p:nvSpPr>
          <p:cNvPr id="3" name="Content Placeholder 2"/>
          <p:cNvSpPr>
            <a:spLocks noGrp="1"/>
          </p:cNvSpPr>
          <p:nvPr>
            <p:ph idx="1"/>
          </p:nvPr>
        </p:nvSpPr>
        <p:spPr/>
        <p:txBody>
          <a:bodyPr/>
          <a:lstStyle/>
          <a:p>
            <a:pPr marL="0" indent="0">
              <a:buNone/>
            </a:pPr>
            <a:r>
              <a:rPr lang="en-US" b="1" dirty="0"/>
              <a:t>Where? </a:t>
            </a:r>
            <a:r>
              <a:rPr lang="en-US" dirty="0">
                <a:hlinkClick r:id="rId2"/>
              </a:rPr>
              <a:t>https://doubleupcolorado.org/locations</a:t>
            </a:r>
            <a:r>
              <a:rPr lang="en-US" dirty="0" smtClean="0">
                <a:hlinkClick r:id="rId2"/>
              </a:rPr>
              <a:t>/</a:t>
            </a:r>
            <a:endParaRPr lang="en-US" dirty="0" smtClean="0"/>
          </a:p>
          <a:p>
            <a:pPr marL="0" indent="0">
              <a:buNone/>
            </a:pPr>
            <a:r>
              <a:rPr lang="en-US" dirty="0" smtClean="0"/>
              <a:t/>
            </a:r>
            <a:br>
              <a:rPr lang="en-US" dirty="0" smtClean="0"/>
            </a:br>
            <a:endParaRPr lang="en-US" dirty="0" smtClean="0"/>
          </a:p>
          <a:p>
            <a:pPr marL="0" indent="0">
              <a:buNone/>
            </a:pPr>
            <a:r>
              <a:rPr lang="en-US" b="1" dirty="0" smtClean="0"/>
              <a:t>Receive Resources:</a:t>
            </a:r>
          </a:p>
          <a:p>
            <a:pPr marL="0" indent="0">
              <a:buNone/>
            </a:pPr>
            <a:r>
              <a:rPr lang="en-US" dirty="0">
                <a:hlinkClick r:id="rId3"/>
              </a:rPr>
              <a:t>https://doubleupcolorado.org/resources</a:t>
            </a:r>
            <a:r>
              <a:rPr lang="en-US" dirty="0" smtClean="0">
                <a:hlinkClick r:id="rId3"/>
              </a:rPr>
              <a:t>/</a:t>
            </a:r>
            <a:endParaRPr lang="en-US" dirty="0" smtClean="0"/>
          </a:p>
          <a:p>
            <a:pPr marL="0" indent="0">
              <a:buNone/>
            </a:pPr>
            <a:endParaRPr lang="en-US" dirty="0"/>
          </a:p>
        </p:txBody>
      </p:sp>
    </p:spTree>
    <p:extLst>
      <p:ext uri="{BB962C8B-B14F-4D97-AF65-F5344CB8AC3E}">
        <p14:creationId xmlns:p14="http://schemas.microsoft.com/office/powerpoint/2010/main" val="1658587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Shape 421"/>
          <p:cNvSpPr txBox="1"/>
          <p:nvPr/>
        </p:nvSpPr>
        <p:spPr>
          <a:xfrm>
            <a:off x="304800" y="97740"/>
            <a:ext cx="8991600" cy="8413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387C2B"/>
              </a:buClr>
              <a:buSzPct val="25000"/>
              <a:buFont typeface="Arial Black"/>
              <a:buNone/>
            </a:pPr>
            <a:r>
              <a:rPr lang="id" sz="3000" b="1" dirty="0" smtClean="0">
                <a:solidFill>
                  <a:srgbClr val="387C2B"/>
                </a:solidFill>
                <a:latin typeface="Arial Black"/>
                <a:ea typeface="Arial Black"/>
                <a:cs typeface="Arial Black"/>
                <a:sym typeface="Arial Black"/>
                <a:rtl val="0"/>
              </a:rPr>
              <a:t>Connect us to local partners</a:t>
            </a:r>
            <a:endParaRPr lang="id" sz="3000" b="1" i="0" u="none" strike="noStrike" cap="none" baseline="0" dirty="0">
              <a:solidFill>
                <a:srgbClr val="DE791C"/>
              </a:solidFill>
              <a:latin typeface="Arial Black"/>
              <a:ea typeface="Arial Black"/>
              <a:cs typeface="Arial Black"/>
              <a:sym typeface="Arial Black"/>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447800"/>
            <a:ext cx="6172200" cy="4114800"/>
          </a:xfrm>
          <a:prstGeom prst="rect">
            <a:avLst/>
          </a:prstGeom>
        </p:spPr>
      </p:pic>
    </p:spTree>
    <p:extLst>
      <p:ext uri="{BB962C8B-B14F-4D97-AF65-F5344CB8AC3E}">
        <p14:creationId xmlns:p14="http://schemas.microsoft.com/office/powerpoint/2010/main" val="3838754143"/>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normAutofit fontScale="90000"/>
          </a:bodyPr>
          <a:lstStyle/>
          <a:p>
            <a:r>
              <a:rPr lang="en-US" dirty="0" smtClean="0"/>
              <a:t>For more info contact Amy Nelms, Food Access Coordinator, at </a:t>
            </a:r>
            <a:r>
              <a:rPr lang="en-US" dirty="0" smtClean="0">
                <a:hlinkClick r:id="rId2"/>
              </a:rPr>
              <a:t>amynelms@livewellcolorado.org</a:t>
            </a:r>
            <a:r>
              <a:rPr lang="en-US" dirty="0" smtClean="0"/>
              <a:t> or at 720-573-3632</a:t>
            </a:r>
            <a:endParaRPr lang="en-US" dirty="0"/>
          </a:p>
        </p:txBody>
      </p:sp>
      <p:pic>
        <p:nvPicPr>
          <p:cNvPr id="4" name="BA3D8D84-F1CD-4AA1-97A8-FBC10314B3C4"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r="68755" b="45749"/>
          <a:stretch/>
        </p:blipFill>
        <p:spPr bwMode="auto">
          <a:xfrm>
            <a:off x="3630388" y="2971800"/>
            <a:ext cx="2035623" cy="283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092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normAutofit fontScale="90000"/>
          </a:bodyPr>
          <a:lstStyle/>
          <a:p>
            <a:r>
              <a:rPr lang="en-US" dirty="0" smtClean="0"/>
              <a:t>Thank you for supporting Double Up Colorado, Healthy Food Access, and Local Economies in Colorado! </a:t>
            </a:r>
            <a:endParaRPr lang="en-US" dirty="0"/>
          </a:p>
        </p:txBody>
      </p:sp>
      <p:pic>
        <p:nvPicPr>
          <p:cNvPr id="4" name="BA3D8D84-F1CD-4AA1-97A8-FBC10314B3C4"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r="68755" b="45749"/>
          <a:stretch/>
        </p:blipFill>
        <p:spPr bwMode="auto">
          <a:xfrm>
            <a:off x="3630388" y="2971800"/>
            <a:ext cx="2035623" cy="283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74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279400" y="209550"/>
            <a:ext cx="8407399" cy="10287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Arial Black"/>
              <a:buNone/>
            </a:pPr>
            <a:r>
              <a:rPr lang="id" sz="4000" b="0" i="0" u="none" strike="noStrike" cap="none" baseline="0">
                <a:solidFill>
                  <a:schemeClr val="lt1"/>
                </a:solidFill>
                <a:latin typeface="Arial Black"/>
                <a:ea typeface="Arial Black"/>
                <a:cs typeface="Arial Black"/>
                <a:sym typeface="Arial Black"/>
                <a:rtl val="0"/>
              </a:rPr>
              <a:t>HEALTHY FOOD INCENTIVES</a:t>
            </a:r>
          </a:p>
        </p:txBody>
      </p:sp>
      <p:sp>
        <p:nvSpPr>
          <p:cNvPr id="300" name="Shape 300"/>
          <p:cNvSpPr txBox="1">
            <a:spLocks noGrp="1"/>
          </p:cNvSpPr>
          <p:nvPr>
            <p:ph type="body" idx="1"/>
          </p:nvPr>
        </p:nvSpPr>
        <p:spPr>
          <a:xfrm>
            <a:off x="457200" y="1752600"/>
            <a:ext cx="4040187" cy="504824"/>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lt2"/>
              </a:buClr>
              <a:buSzPct val="25000"/>
              <a:buFont typeface="Noto Symbol"/>
              <a:buNone/>
            </a:pPr>
            <a:r>
              <a:rPr lang="id" sz="2000" b="1" i="0" u="none" strike="noStrike" cap="none" baseline="0" dirty="0">
                <a:solidFill>
                  <a:schemeClr val="bg1">
                    <a:lumMod val="65000"/>
                  </a:schemeClr>
                </a:solidFill>
                <a:latin typeface="Arial"/>
                <a:ea typeface="Arial"/>
                <a:cs typeface="Arial"/>
                <a:sym typeface="Arial"/>
                <a:rtl val="0"/>
              </a:rPr>
              <a:t>What you can buy for </a:t>
            </a:r>
            <a:r>
              <a:rPr lang="id" sz="2000" b="1" i="0" u="none" strike="noStrike" cap="none" baseline="0" dirty="0">
                <a:solidFill>
                  <a:srgbClr val="DE791C"/>
                </a:solidFill>
                <a:latin typeface="Arial"/>
                <a:ea typeface="Arial"/>
                <a:cs typeface="Arial"/>
                <a:sym typeface="Arial"/>
                <a:rtl val="0"/>
              </a:rPr>
              <a:t>$20 in SNAP</a:t>
            </a:r>
            <a:r>
              <a:rPr lang="id" sz="2000" b="1" i="0" u="none" strike="noStrike" cap="none" baseline="0" dirty="0">
                <a:solidFill>
                  <a:srgbClr val="FF6600"/>
                </a:solidFill>
                <a:latin typeface="Arial"/>
                <a:ea typeface="Arial"/>
                <a:cs typeface="Arial"/>
                <a:sym typeface="Arial"/>
                <a:rtl val="0"/>
              </a:rPr>
              <a:t> </a:t>
            </a:r>
            <a:r>
              <a:rPr lang="id" sz="2000" b="1" i="0" u="none" strike="noStrike" cap="none" baseline="0" dirty="0">
                <a:solidFill>
                  <a:schemeClr val="bg1">
                    <a:lumMod val="65000"/>
                  </a:schemeClr>
                </a:solidFill>
                <a:latin typeface="Arial"/>
                <a:ea typeface="Arial"/>
                <a:cs typeface="Arial"/>
                <a:sym typeface="Arial"/>
                <a:rtl val="0"/>
              </a:rPr>
              <a:t>benefits at </a:t>
            </a:r>
            <a:r>
              <a:rPr lang="id" sz="2000" b="1" i="0" u="none" strike="noStrike" cap="none" baseline="0" dirty="0" smtClean="0">
                <a:solidFill>
                  <a:schemeClr val="bg1">
                    <a:lumMod val="65000"/>
                  </a:schemeClr>
                </a:solidFill>
                <a:latin typeface="Arial"/>
                <a:ea typeface="Arial"/>
                <a:cs typeface="Arial"/>
                <a:sym typeface="Arial"/>
                <a:rtl val="0"/>
              </a:rPr>
              <a:t>one of our sites</a:t>
            </a:r>
            <a:endParaRPr lang="id" sz="2000" b="1" i="0" u="none" strike="noStrike" cap="none" baseline="0" dirty="0">
              <a:solidFill>
                <a:schemeClr val="bg1">
                  <a:lumMod val="65000"/>
                </a:schemeClr>
              </a:solidFill>
              <a:latin typeface="Arial"/>
              <a:ea typeface="Arial"/>
              <a:cs typeface="Arial"/>
              <a:sym typeface="Arial"/>
              <a:rtl val="0"/>
            </a:endParaRPr>
          </a:p>
        </p:txBody>
      </p:sp>
      <p:sp>
        <p:nvSpPr>
          <p:cNvPr id="302" name="Shape 302"/>
          <p:cNvSpPr txBox="1">
            <a:spLocks noGrp="1"/>
          </p:cNvSpPr>
          <p:nvPr>
            <p:ph sz="half" idx="2"/>
          </p:nvPr>
        </p:nvSpPr>
        <p:spPr>
          <a:xfrm>
            <a:off x="4645025" y="1752600"/>
            <a:ext cx="4224336" cy="504824"/>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lt2"/>
              </a:buClr>
              <a:buSzPct val="25000"/>
              <a:buFont typeface="Noto Symbol"/>
              <a:buNone/>
            </a:pPr>
            <a:r>
              <a:rPr lang="id" sz="2000" b="1" i="0" u="none" strike="noStrike" cap="none" baseline="0" dirty="0">
                <a:solidFill>
                  <a:schemeClr val="bg1">
                    <a:lumMod val="65000"/>
                  </a:schemeClr>
                </a:solidFill>
                <a:latin typeface="Arial"/>
                <a:ea typeface="Arial"/>
                <a:cs typeface="Arial"/>
                <a:sym typeface="Arial"/>
                <a:rtl val="0"/>
              </a:rPr>
              <a:t>What you can buy for $40 when SNAP is </a:t>
            </a:r>
            <a:r>
              <a:rPr lang="id" sz="2000" b="1" i="0" u="none" strike="noStrike" cap="none" baseline="0" dirty="0">
                <a:solidFill>
                  <a:srgbClr val="DE791C"/>
                </a:solidFill>
                <a:latin typeface="Arial"/>
                <a:ea typeface="Arial"/>
                <a:cs typeface="Arial"/>
                <a:sym typeface="Arial"/>
                <a:rtl val="0"/>
              </a:rPr>
              <a:t>matched with Double Up Food Bucks</a:t>
            </a:r>
          </a:p>
        </p:txBody>
      </p:sp>
      <p:pic>
        <p:nvPicPr>
          <p:cNvPr id="301" name="Shape 301"/>
          <p:cNvPicPr preferRelativeResize="0">
            <a:picLocks noGrp="1"/>
          </p:cNvPicPr>
          <p:nvPr>
            <p:ph type="body" sz="quarter" idx="3"/>
          </p:nvPr>
        </p:nvPicPr>
        <p:blipFill rotWithShape="1">
          <a:blip r:embed="rId3">
            <a:alphaModFix/>
          </a:blip>
          <a:srcRect/>
          <a:stretch/>
        </p:blipFill>
        <p:spPr>
          <a:xfrm>
            <a:off x="533400" y="2667000"/>
            <a:ext cx="3594097" cy="3486150"/>
          </a:xfrm>
          <a:prstGeom prst="rect">
            <a:avLst/>
          </a:prstGeom>
          <a:noFill/>
          <a:ln>
            <a:noFill/>
          </a:ln>
        </p:spPr>
      </p:pic>
      <p:pic>
        <p:nvPicPr>
          <p:cNvPr id="303" name="Shape 303"/>
          <p:cNvPicPr preferRelativeResize="0">
            <a:picLocks noGrp="1"/>
          </p:cNvPicPr>
          <p:nvPr>
            <p:ph sz="quarter" idx="4"/>
          </p:nvPr>
        </p:nvPicPr>
        <p:blipFill rotWithShape="1">
          <a:blip r:embed="rId4">
            <a:alphaModFix/>
          </a:blip>
          <a:srcRect/>
          <a:stretch/>
        </p:blipFill>
        <p:spPr>
          <a:xfrm>
            <a:off x="4724400" y="2667000"/>
            <a:ext cx="3594097" cy="3486150"/>
          </a:xfrm>
          <a:prstGeom prst="rect">
            <a:avLst/>
          </a:prstGeom>
          <a:noFill/>
          <a:ln>
            <a:noFill/>
          </a:ln>
        </p:spPr>
      </p:pic>
      <p:sp>
        <p:nvSpPr>
          <p:cNvPr id="304" name="Shape 304"/>
          <p:cNvSpPr txBox="1"/>
          <p:nvPr/>
        </p:nvSpPr>
        <p:spPr>
          <a:xfrm>
            <a:off x="77787" y="233364"/>
            <a:ext cx="8839199" cy="84137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387C2B"/>
              </a:buClr>
              <a:buSzPct val="25000"/>
              <a:buFont typeface="Arial Black"/>
              <a:buNone/>
            </a:pPr>
            <a:r>
              <a:rPr lang="id" sz="3000" b="1" i="0" u="none" strike="noStrike" cap="none" baseline="0" dirty="0" smtClean="0">
                <a:solidFill>
                  <a:srgbClr val="387C2B"/>
                </a:solidFill>
                <a:latin typeface="Arial Black"/>
                <a:ea typeface="Arial Black"/>
                <a:cs typeface="Arial Black"/>
                <a:sym typeface="Arial Black"/>
                <a:rtl val="0"/>
              </a:rPr>
              <a:t>$1:$1</a:t>
            </a:r>
            <a:r>
              <a:rPr lang="id" sz="3000" b="1" i="0" u="none" strike="noStrike" cap="none" dirty="0" smtClean="0">
                <a:solidFill>
                  <a:srgbClr val="387C2B"/>
                </a:solidFill>
                <a:latin typeface="Arial Black"/>
                <a:ea typeface="Arial Black"/>
                <a:cs typeface="Arial Black"/>
                <a:sym typeface="Arial Black"/>
                <a:rtl val="0"/>
              </a:rPr>
              <a:t> Match, Up to $20 per visit</a:t>
            </a:r>
            <a:endParaRPr lang="id" sz="3000" b="1" i="0" u="none" strike="noStrike" cap="none" baseline="0" dirty="0">
              <a:solidFill>
                <a:srgbClr val="387C2B"/>
              </a:solidFill>
              <a:latin typeface="Arial Black"/>
              <a:ea typeface="Arial Black"/>
              <a:cs typeface="Arial Black"/>
              <a:sym typeface="Arial Black"/>
              <a:rtl val="0"/>
            </a:endParaRPr>
          </a:p>
        </p:txBody>
      </p:sp>
    </p:spTree>
    <p:extLst>
      <p:ext uri="{BB962C8B-B14F-4D97-AF65-F5344CB8AC3E}">
        <p14:creationId xmlns:p14="http://schemas.microsoft.com/office/powerpoint/2010/main" val="194128705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5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3"/>
                                        </p:tgtEl>
                                        <p:attrNameLst>
                                          <p:attrName>style.visibility</p:attrName>
                                        </p:attrNameLst>
                                      </p:cBhvr>
                                      <p:to>
                                        <p:strVal val="visible"/>
                                      </p:to>
                                    </p:set>
                                    <p:animEffect transition="in" filter="fade">
                                      <p:cBhvr>
                                        <p:cTn id="12"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5485" y="288849"/>
            <a:ext cx="4093472" cy="1726217"/>
          </a:xfrm>
        </p:spPr>
        <p:txBody>
          <a:bodyPr/>
          <a:lstStyle/>
          <a:p>
            <a:r>
              <a:rPr lang="en-US" dirty="0" smtClean="0"/>
              <a:t>Food Insecurity Nutrition Incentive Program</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4785485" y="2511060"/>
            <a:ext cx="4093472" cy="3934178"/>
          </a:xfrm>
        </p:spPr>
        <p:txBody>
          <a:bodyPr>
            <a:normAutofit/>
          </a:bodyPr>
          <a:lstStyle/>
          <a:p>
            <a:r>
              <a:rPr lang="en-US" dirty="0"/>
              <a:t>$100 million over five years</a:t>
            </a:r>
          </a:p>
          <a:p>
            <a:r>
              <a:rPr lang="en-US" dirty="0" smtClean="0"/>
              <a:t>Competitive grant program</a:t>
            </a:r>
            <a:endParaRPr lang="en-US" dirty="0"/>
          </a:p>
          <a:p>
            <a:r>
              <a:rPr lang="en-US" dirty="0" smtClean="0"/>
              <a:t>Fruit </a:t>
            </a:r>
            <a:r>
              <a:rPr lang="en-US" dirty="0"/>
              <a:t>and vegetable incentives for SNAP </a:t>
            </a:r>
            <a:r>
              <a:rPr lang="en-US" dirty="0" smtClean="0"/>
              <a:t>participants</a:t>
            </a:r>
          </a:p>
          <a:p>
            <a:r>
              <a:rPr lang="en-US" dirty="0"/>
              <a:t>All types of retail</a:t>
            </a:r>
          </a:p>
          <a:p>
            <a:r>
              <a:rPr lang="en-US" dirty="0" smtClean="0"/>
              <a:t>Requires </a:t>
            </a:r>
            <a:r>
              <a:rPr lang="en-US" dirty="0"/>
              <a:t>1-1 match</a:t>
            </a:r>
          </a:p>
          <a:p>
            <a:pPr marL="0" indent="0">
              <a:buNone/>
            </a:pPr>
            <a:endParaRPr lang="en-US" dirty="0"/>
          </a:p>
        </p:txBody>
      </p:sp>
      <p:pic>
        <p:nvPicPr>
          <p:cNvPr id="6" name="Picture Placeholder 6" descr="C:\Users\eengelhard\Desktop\la-pn-obama-signs-farm-bill-20140207-00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4419599"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p:cNvSpPr txBox="1">
            <a:spLocks/>
          </p:cNvSpPr>
          <p:nvPr/>
        </p:nvSpPr>
        <p:spPr>
          <a:xfrm>
            <a:off x="4785485" y="2014407"/>
            <a:ext cx="4429495" cy="463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79C144"/>
                </a:solidFill>
                <a:ea typeface="Avenir Next Condensed" charset="0"/>
                <a:cs typeface="Avenir Next Condensed" charset="0"/>
              </a:rPr>
              <a:t>2014</a:t>
            </a:r>
            <a:r>
              <a:rPr lang="en-US" dirty="0" smtClean="0"/>
              <a:t> </a:t>
            </a:r>
            <a:r>
              <a:rPr lang="en-US" sz="2400" b="1" dirty="0">
                <a:solidFill>
                  <a:srgbClr val="79C144"/>
                </a:solidFill>
                <a:ea typeface="Avenir Next Condensed" charset="0"/>
                <a:cs typeface="Avenir Next Condensed" charset="0"/>
              </a:rPr>
              <a:t>FARM</a:t>
            </a:r>
            <a:r>
              <a:rPr lang="en-US" dirty="0" smtClean="0"/>
              <a:t> </a:t>
            </a:r>
            <a:r>
              <a:rPr lang="en-US" sz="2400" b="1" dirty="0">
                <a:solidFill>
                  <a:srgbClr val="79C144"/>
                </a:solidFill>
                <a:ea typeface="Avenir Next Condensed" charset="0"/>
                <a:cs typeface="Avenir Next Condensed" charset="0"/>
              </a:rPr>
              <a:t>BILL</a:t>
            </a:r>
            <a:r>
              <a:rPr lang="en-US" dirty="0" smtClean="0"/>
              <a:t> </a:t>
            </a:r>
            <a:endParaRPr lang="en-US" dirty="0"/>
          </a:p>
        </p:txBody>
      </p:sp>
    </p:spTree>
    <p:extLst>
      <p:ext uri="{BB962C8B-B14F-4D97-AF65-F5344CB8AC3E}">
        <p14:creationId xmlns:p14="http://schemas.microsoft.com/office/powerpoint/2010/main" val="12913067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304800" y="207962"/>
            <a:ext cx="8153398" cy="84137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87C2B"/>
              </a:buClr>
              <a:buSzPct val="25000"/>
              <a:buFont typeface="Arial Black"/>
              <a:buNone/>
            </a:pPr>
            <a:r>
              <a:rPr lang="id" sz="3000" b="1" i="0" u="none" strike="noStrike" cap="none" baseline="0" dirty="0">
                <a:solidFill>
                  <a:srgbClr val="387C2B"/>
                </a:solidFill>
                <a:latin typeface="Arial Black"/>
                <a:ea typeface="Arial Black"/>
                <a:cs typeface="Arial Black"/>
                <a:sym typeface="Arial Black"/>
                <a:rtl val="0"/>
              </a:rPr>
              <a:t>FAIR FOOD NETWORK</a:t>
            </a:r>
          </a:p>
        </p:txBody>
      </p:sp>
      <p:sp>
        <p:nvSpPr>
          <p:cNvPr id="278" name="Shape 278"/>
          <p:cNvSpPr txBox="1"/>
          <p:nvPr/>
        </p:nvSpPr>
        <p:spPr>
          <a:xfrm>
            <a:off x="6324600" y="1342697"/>
            <a:ext cx="2438399" cy="35401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8080"/>
              </a:buClr>
              <a:buSzPct val="25000"/>
              <a:buFont typeface="Arial Black"/>
              <a:buNone/>
            </a:pPr>
            <a:r>
              <a:rPr lang="id" sz="2800" b="0" i="0" u="none" strike="noStrike" cap="none" baseline="0" dirty="0">
                <a:solidFill>
                  <a:srgbClr val="808080"/>
                </a:solidFill>
                <a:latin typeface="Arial Black"/>
                <a:ea typeface="Arial Black"/>
                <a:cs typeface="Arial Black"/>
                <a:sym typeface="Arial Black"/>
                <a:rtl val="0"/>
              </a:rPr>
              <a:t>Pioneering </a:t>
            </a:r>
          </a:p>
          <a:p>
            <a:pPr marL="0" marR="0" lvl="0" indent="0" algn="l" rtl="0">
              <a:lnSpc>
                <a:spcPct val="100000"/>
              </a:lnSpc>
              <a:spcBef>
                <a:spcPts val="0"/>
              </a:spcBef>
              <a:spcAft>
                <a:spcPts val="0"/>
              </a:spcAft>
              <a:buClr>
                <a:srgbClr val="DE791C"/>
              </a:buClr>
              <a:buSzPct val="25000"/>
              <a:buFont typeface="Arial Black"/>
              <a:buNone/>
            </a:pPr>
            <a:r>
              <a:rPr lang="id" sz="2800" b="0" i="0" u="none" strike="noStrike" cap="none" baseline="0" dirty="0">
                <a:solidFill>
                  <a:srgbClr val="DE791C"/>
                </a:solidFill>
                <a:latin typeface="Arial Black"/>
                <a:ea typeface="Arial Black"/>
                <a:cs typeface="Arial Black"/>
                <a:sym typeface="Arial Black"/>
                <a:rtl val="0"/>
              </a:rPr>
              <a:t>multi-win</a:t>
            </a:r>
            <a:r>
              <a:rPr lang="id" sz="2800" b="0" i="0" u="none" strike="noStrike" cap="none" baseline="0" dirty="0">
                <a:solidFill>
                  <a:srgbClr val="808080"/>
                </a:solidFill>
                <a:latin typeface="Arial Black"/>
                <a:ea typeface="Arial Black"/>
                <a:cs typeface="Arial Black"/>
                <a:sym typeface="Arial Black"/>
                <a:rtl val="0"/>
              </a:rPr>
              <a:t> solutions to support </a:t>
            </a:r>
            <a:r>
              <a:rPr lang="id" sz="2800" b="0" i="0" u="none" strike="noStrike" cap="none" baseline="0" dirty="0">
                <a:solidFill>
                  <a:srgbClr val="DE791C"/>
                </a:solidFill>
                <a:latin typeface="Arial Black"/>
                <a:ea typeface="Arial Black"/>
                <a:cs typeface="Arial Black"/>
                <a:sym typeface="Arial Black"/>
                <a:rtl val="0"/>
              </a:rPr>
              <a:t>farmers, families + local economies</a:t>
            </a:r>
          </a:p>
        </p:txBody>
      </p:sp>
      <p:pic>
        <p:nvPicPr>
          <p:cNvPr id="6" name="Shape 375"/>
          <p:cNvPicPr preferRelativeResize="0"/>
          <p:nvPr/>
        </p:nvPicPr>
        <p:blipFill rotWithShape="1">
          <a:blip r:embed="rId3">
            <a:alphaModFix/>
          </a:blip>
          <a:srcRect/>
          <a:stretch/>
        </p:blipFill>
        <p:spPr>
          <a:xfrm>
            <a:off x="914400" y="1143000"/>
            <a:ext cx="4916487" cy="4351337"/>
          </a:xfrm>
          <a:prstGeom prst="rect">
            <a:avLst/>
          </a:prstGeom>
          <a:noFill/>
          <a:ln>
            <a:noFill/>
          </a:ln>
        </p:spPr>
      </p:pic>
    </p:spTree>
    <p:extLst>
      <p:ext uri="{BB962C8B-B14F-4D97-AF65-F5344CB8AC3E}">
        <p14:creationId xmlns:p14="http://schemas.microsoft.com/office/powerpoint/2010/main" val="1896563770"/>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oubleupfoodbucks.org/wp-content/uploads/2015/01/DUFB-Mkt-and-Grocery-US-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6477000" cy="4558919"/>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76"/>
          <p:cNvSpPr txBox="1">
            <a:spLocks noGrp="1"/>
          </p:cNvSpPr>
          <p:nvPr>
            <p:ph type="title"/>
          </p:nvPr>
        </p:nvSpPr>
        <p:spPr>
          <a:xfrm>
            <a:off x="381000" y="152400"/>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87C2B"/>
              </a:buClr>
              <a:buSzPct val="25000"/>
              <a:buFont typeface="Arial Black"/>
              <a:buNone/>
            </a:pPr>
            <a:r>
              <a:rPr lang="id" sz="3000" b="1" dirty="0" smtClean="0">
                <a:solidFill>
                  <a:srgbClr val="387C2B"/>
                </a:solidFill>
                <a:latin typeface="Arial Black"/>
                <a:ea typeface="Arial Black"/>
                <a:cs typeface="Arial Black"/>
                <a:sym typeface="Arial Black"/>
                <a:rtl val="0"/>
              </a:rPr>
              <a:t>National Network </a:t>
            </a:r>
            <a:endParaRPr lang="id" sz="3000" b="1" i="0" u="none" strike="noStrike" cap="none" baseline="0" dirty="0">
              <a:solidFill>
                <a:srgbClr val="387C2B"/>
              </a:solidFill>
              <a:latin typeface="Arial Black"/>
              <a:ea typeface="Arial Black"/>
              <a:cs typeface="Arial Black"/>
              <a:sym typeface="Arial Black"/>
              <a:rtl val="0"/>
            </a:endParaRPr>
          </a:p>
        </p:txBody>
      </p:sp>
    </p:spTree>
    <p:extLst>
      <p:ext uri="{BB962C8B-B14F-4D97-AF65-F5344CB8AC3E}">
        <p14:creationId xmlns:p14="http://schemas.microsoft.com/office/powerpoint/2010/main" val="18399660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228600" y="76200"/>
            <a:ext cx="8153398" cy="84137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387C2B"/>
              </a:buClr>
              <a:buSzPct val="25000"/>
              <a:buFont typeface="Arial Black"/>
              <a:buNone/>
            </a:pPr>
            <a:r>
              <a:rPr lang="id" sz="3000" b="1" i="0" u="none" strike="noStrike" cap="none" baseline="0" dirty="0" smtClean="0">
                <a:solidFill>
                  <a:srgbClr val="387C2B"/>
                </a:solidFill>
                <a:latin typeface="Arial Black"/>
                <a:ea typeface="Arial Black"/>
                <a:cs typeface="Arial Black"/>
                <a:sym typeface="Arial Black"/>
                <a:rtl val="0"/>
              </a:rPr>
              <a:t>LiveWell</a:t>
            </a:r>
            <a:r>
              <a:rPr lang="id" sz="3000" b="1" i="0" u="none" strike="noStrike" cap="none" dirty="0" smtClean="0">
                <a:solidFill>
                  <a:srgbClr val="387C2B"/>
                </a:solidFill>
                <a:latin typeface="Arial Black"/>
                <a:ea typeface="Arial Black"/>
                <a:cs typeface="Arial Black"/>
                <a:sym typeface="Arial Black"/>
                <a:rtl val="0"/>
              </a:rPr>
              <a:t> Colorado </a:t>
            </a:r>
            <a:endParaRPr lang="id" sz="3000" b="1" i="0" u="none" strike="noStrike" cap="none" baseline="0" dirty="0">
              <a:solidFill>
                <a:srgbClr val="387C2B"/>
              </a:solidFill>
              <a:latin typeface="Arial Black"/>
              <a:ea typeface="Arial Black"/>
              <a:cs typeface="Arial Black"/>
              <a:sym typeface="Arial Black"/>
              <a:rtl val="0"/>
            </a:endParaRPr>
          </a:p>
        </p:txBody>
      </p:sp>
      <p:sp>
        <p:nvSpPr>
          <p:cNvPr id="2" name="Rectangle 1"/>
          <p:cNvSpPr/>
          <p:nvPr/>
        </p:nvSpPr>
        <p:spPr>
          <a:xfrm>
            <a:off x="4419600" y="1143000"/>
            <a:ext cx="3886200" cy="4093428"/>
          </a:xfrm>
          <a:prstGeom prst="rect">
            <a:avLst/>
          </a:prstGeom>
        </p:spPr>
        <p:txBody>
          <a:bodyPr wrap="square">
            <a:spAutoFit/>
          </a:bodyPr>
          <a:lstStyle/>
          <a:p>
            <a:pPr fontAlgn="base"/>
            <a:r>
              <a:rPr lang="en-US" sz="2000" dirty="0"/>
              <a:t> </a:t>
            </a:r>
          </a:p>
          <a:p>
            <a:pPr fontAlgn="base"/>
            <a:r>
              <a:rPr lang="en-US" sz="2000" b="1" dirty="0">
                <a:solidFill>
                  <a:schemeClr val="accent6"/>
                </a:solidFill>
              </a:rPr>
              <a:t>Vision</a:t>
            </a:r>
            <a:r>
              <a:rPr lang="en-US" sz="2000" b="1" dirty="0"/>
              <a:t>:</a:t>
            </a:r>
            <a:r>
              <a:rPr lang="en-US" sz="2000" dirty="0"/>
              <a:t> All Coloradans live in environments with equitable access to the nourishing food and physical activity they need to be healthy.</a:t>
            </a:r>
          </a:p>
          <a:p>
            <a:pPr fontAlgn="base"/>
            <a:r>
              <a:rPr lang="en-US" sz="2000" dirty="0"/>
              <a:t> </a:t>
            </a:r>
          </a:p>
          <a:p>
            <a:pPr fontAlgn="base"/>
            <a:r>
              <a:rPr lang="en-US" sz="2000" b="1" dirty="0">
                <a:solidFill>
                  <a:schemeClr val="accent6"/>
                </a:solidFill>
              </a:rPr>
              <a:t>Mission</a:t>
            </a:r>
            <a:r>
              <a:rPr lang="en-US" sz="2000" b="1" dirty="0"/>
              <a:t>:</a:t>
            </a:r>
            <a:r>
              <a:rPr lang="en-US" sz="2000" dirty="0"/>
              <a:t> </a:t>
            </a:r>
            <a:r>
              <a:rPr lang="en-US" sz="2000" dirty="0" err="1"/>
              <a:t>LiveWell</a:t>
            </a:r>
            <a:r>
              <a:rPr lang="en-US" sz="2000" dirty="0"/>
              <a:t> Colorado increases access to healthy eating and active living by removing barriers that inequitably and disproportionately affect low-income communities and people of color.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49336"/>
            <a:ext cx="3333278" cy="5021879"/>
          </a:xfrm>
          <a:prstGeom prst="rect">
            <a:avLst/>
          </a:prstGeom>
        </p:spPr>
      </p:pic>
    </p:spTree>
    <p:extLst>
      <p:ext uri="{BB962C8B-B14F-4D97-AF65-F5344CB8AC3E}">
        <p14:creationId xmlns:p14="http://schemas.microsoft.com/office/powerpoint/2010/main" val="890008176"/>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1352551" y="1014413"/>
            <a:ext cx="6305549" cy="771525"/>
          </a:xfrm>
          <a:prstGeom prst="rect">
            <a:avLst/>
          </a:prstGeom>
          <a:noFill/>
          <a:ln>
            <a:noFill/>
          </a:ln>
        </p:spPr>
        <p:txBody>
          <a:bodyPr vert="horz" lIns="68569" tIns="34275" rIns="68569" bIns="34275" rtlCol="0" anchor="ctr" anchorCtr="0">
            <a:noAutofit/>
          </a:bodyPr>
          <a:lstStyle/>
          <a:p>
            <a:pPr>
              <a:spcBef>
                <a:spcPts val="0"/>
              </a:spcBef>
              <a:buClr>
                <a:schemeClr val="lt1"/>
              </a:buClr>
              <a:buSzPct val="25000"/>
            </a:pPr>
            <a:r>
              <a:rPr lang="id" sz="3000" dirty="0">
                <a:solidFill>
                  <a:schemeClr val="lt1"/>
                </a:solidFill>
                <a:latin typeface="Arial Black"/>
                <a:ea typeface="Arial Black"/>
                <a:cs typeface="Arial Black"/>
                <a:sym typeface="Arial Black"/>
                <a:rtl val="0"/>
              </a:rPr>
              <a:t>HEALTHY FOOD INCENTIVES</a:t>
            </a:r>
          </a:p>
        </p:txBody>
      </p:sp>
      <p:sp>
        <p:nvSpPr>
          <p:cNvPr id="300" name="Shape 300"/>
          <p:cNvSpPr txBox="1">
            <a:spLocks noGrp="1"/>
          </p:cNvSpPr>
          <p:nvPr>
            <p:ph type="body" idx="1"/>
          </p:nvPr>
        </p:nvSpPr>
        <p:spPr>
          <a:xfrm>
            <a:off x="2404289" y="1321367"/>
            <a:ext cx="5021219" cy="378618"/>
          </a:xfrm>
          <a:prstGeom prst="rect">
            <a:avLst/>
          </a:prstGeom>
          <a:noFill/>
          <a:ln>
            <a:noFill/>
          </a:ln>
        </p:spPr>
        <p:txBody>
          <a:bodyPr vert="horz" lIns="68569" tIns="34275" rIns="68569" bIns="34275" rtlCol="0" anchor="b" anchorCtr="0">
            <a:noAutofit/>
          </a:bodyPr>
          <a:lstStyle/>
          <a:p>
            <a:pPr>
              <a:spcBef>
                <a:spcPts val="0"/>
              </a:spcBef>
              <a:buClr>
                <a:schemeClr val="lt2"/>
              </a:buClr>
              <a:buSzPct val="25000"/>
            </a:pPr>
            <a:r>
              <a:rPr lang="en-US" sz="2000" dirty="0" smtClean="0">
                <a:solidFill>
                  <a:srgbClr val="DC661E"/>
                </a:solidFill>
                <a:latin typeface="Arial"/>
                <a:ea typeface="Arial"/>
                <a:cs typeface="Arial"/>
                <a:sym typeface="Arial"/>
                <a:rtl val="0"/>
              </a:rPr>
              <a:t>O</a:t>
            </a:r>
            <a:r>
              <a:rPr lang="id" sz="2000" dirty="0" smtClean="0">
                <a:solidFill>
                  <a:srgbClr val="DC661E"/>
                </a:solidFill>
                <a:latin typeface="Arial"/>
                <a:ea typeface="Arial"/>
                <a:cs typeface="Arial"/>
                <a:sym typeface="Arial"/>
                <a:rtl val="0"/>
              </a:rPr>
              <a:t>ver 90</a:t>
            </a:r>
            <a:r>
              <a:rPr lang="id" sz="2000" dirty="0" smtClean="0">
                <a:solidFill>
                  <a:schemeClr val="bg1">
                    <a:lumMod val="65000"/>
                  </a:schemeClr>
                </a:solidFill>
                <a:latin typeface="Arial"/>
                <a:ea typeface="Arial"/>
                <a:cs typeface="Arial"/>
                <a:sym typeface="Arial"/>
                <a:rtl val="0"/>
              </a:rPr>
              <a:t> </a:t>
            </a:r>
            <a:r>
              <a:rPr lang="id" sz="2000" dirty="0">
                <a:solidFill>
                  <a:srgbClr val="A19D94"/>
                </a:solidFill>
                <a:latin typeface="Arial"/>
                <a:ea typeface="Arial"/>
                <a:cs typeface="Arial"/>
                <a:sym typeface="Arial"/>
                <a:rtl val="0"/>
              </a:rPr>
              <a:t>sites in </a:t>
            </a:r>
            <a:r>
              <a:rPr lang="id" sz="2000" dirty="0" smtClean="0">
                <a:solidFill>
                  <a:srgbClr val="DC661E"/>
                </a:solidFill>
                <a:latin typeface="Arial"/>
                <a:ea typeface="Arial"/>
                <a:cs typeface="Arial"/>
                <a:sym typeface="Arial"/>
                <a:rtl val="0"/>
              </a:rPr>
              <a:t>28</a:t>
            </a:r>
            <a:r>
              <a:rPr lang="id" sz="2000" dirty="0" smtClean="0">
                <a:solidFill>
                  <a:schemeClr val="bg1">
                    <a:lumMod val="65000"/>
                  </a:schemeClr>
                </a:solidFill>
                <a:latin typeface="Arial"/>
                <a:ea typeface="Arial"/>
                <a:cs typeface="Arial"/>
                <a:sym typeface="Arial"/>
                <a:rtl val="0"/>
              </a:rPr>
              <a:t> </a:t>
            </a:r>
            <a:r>
              <a:rPr lang="id" sz="2000" dirty="0">
                <a:solidFill>
                  <a:schemeClr val="bg1">
                    <a:lumMod val="65000"/>
                  </a:schemeClr>
                </a:solidFill>
                <a:latin typeface="Arial"/>
                <a:ea typeface="Arial"/>
                <a:cs typeface="Arial"/>
                <a:sym typeface="Arial"/>
                <a:rtl val="0"/>
              </a:rPr>
              <a:t>different counties! </a:t>
            </a:r>
            <a:endParaRPr lang="id" sz="2000" dirty="0">
              <a:solidFill>
                <a:schemeClr val="accent2"/>
              </a:solidFill>
              <a:latin typeface="Arial"/>
              <a:ea typeface="Arial"/>
              <a:cs typeface="Arial"/>
              <a:sym typeface="Arial"/>
              <a:rtl val="0"/>
            </a:endParaRPr>
          </a:p>
        </p:txBody>
      </p:sp>
      <p:sp>
        <p:nvSpPr>
          <p:cNvPr id="304" name="Shape 304"/>
          <p:cNvSpPr txBox="1"/>
          <p:nvPr/>
        </p:nvSpPr>
        <p:spPr>
          <a:xfrm>
            <a:off x="1600198" y="536859"/>
            <a:ext cx="6629399" cy="631031"/>
          </a:xfrm>
          <a:prstGeom prst="rect">
            <a:avLst/>
          </a:prstGeom>
          <a:noFill/>
          <a:ln>
            <a:noFill/>
          </a:ln>
        </p:spPr>
        <p:txBody>
          <a:bodyPr lIns="68569" tIns="34275" rIns="68569" bIns="34275" anchor="ctr" anchorCtr="0">
            <a:noAutofit/>
          </a:bodyPr>
          <a:lstStyle/>
          <a:p>
            <a:pPr>
              <a:buClr>
                <a:srgbClr val="387C2B"/>
              </a:buClr>
              <a:buSzPct val="25000"/>
            </a:pPr>
            <a:r>
              <a:rPr lang="id" sz="2800" b="1" dirty="0">
                <a:solidFill>
                  <a:srgbClr val="387C2B"/>
                </a:solidFill>
                <a:latin typeface="Arial Black"/>
                <a:ea typeface="Arial Black"/>
                <a:cs typeface="Arial Black"/>
                <a:sym typeface="Arial Black"/>
                <a:rtl val="0"/>
              </a:rPr>
              <a:t>DOUBLE UP FOOD in Colorado </a:t>
            </a:r>
          </a:p>
        </p:txBody>
      </p:sp>
      <p:pic>
        <p:nvPicPr>
          <p:cNvPr id="6" name="Picture 5"/>
          <p:cNvPicPr>
            <a:picLocks noChangeAspect="1"/>
          </p:cNvPicPr>
          <p:nvPr/>
        </p:nvPicPr>
        <p:blipFill rotWithShape="1">
          <a:blip r:embed="rId3"/>
          <a:srcRect l="30417" t="29999" r="29999" b="15926"/>
          <a:stretch/>
        </p:blipFill>
        <p:spPr>
          <a:xfrm>
            <a:off x="2057400" y="1939415"/>
            <a:ext cx="5181600" cy="3981651"/>
          </a:xfrm>
          <a:prstGeom prst="rect">
            <a:avLst/>
          </a:prstGeom>
        </p:spPr>
      </p:pic>
    </p:spTree>
    <p:extLst>
      <p:ext uri="{BB962C8B-B14F-4D97-AF65-F5344CB8AC3E}">
        <p14:creationId xmlns:p14="http://schemas.microsoft.com/office/powerpoint/2010/main" val="3894823166"/>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4" name="Shape 304"/>
          <p:cNvSpPr txBox="1"/>
          <p:nvPr/>
        </p:nvSpPr>
        <p:spPr>
          <a:xfrm>
            <a:off x="1502228" y="290868"/>
            <a:ext cx="6871063" cy="631031"/>
          </a:xfrm>
          <a:prstGeom prst="rect">
            <a:avLst/>
          </a:prstGeom>
          <a:noFill/>
          <a:ln>
            <a:noFill/>
          </a:ln>
        </p:spPr>
        <p:txBody>
          <a:bodyPr lIns="68569" tIns="34275" rIns="68569" bIns="34275" anchor="ctr" anchorCtr="0">
            <a:noAutofit/>
          </a:bodyPr>
          <a:lstStyle/>
          <a:p>
            <a:pPr algn="ctr">
              <a:buClr>
                <a:srgbClr val="387C2B"/>
              </a:buClr>
              <a:buSzPct val="25000"/>
            </a:pPr>
            <a:r>
              <a:rPr lang="id" sz="2800" b="1" dirty="0">
                <a:solidFill>
                  <a:srgbClr val="387C2B"/>
                </a:solidFill>
                <a:latin typeface="Arial Black"/>
                <a:ea typeface="Arial Black"/>
                <a:cs typeface="Arial Black"/>
                <a:sym typeface="Arial Black"/>
                <a:rtl val="0"/>
              </a:rPr>
              <a:t>T</a:t>
            </a:r>
            <a:r>
              <a:rPr lang="id" sz="2800" b="1" dirty="0" smtClean="0">
                <a:solidFill>
                  <a:srgbClr val="387C2B"/>
                </a:solidFill>
                <a:latin typeface="Arial Black"/>
                <a:ea typeface="Arial Black"/>
                <a:cs typeface="Arial Black"/>
                <a:sym typeface="Arial Black"/>
                <a:rtl val="0"/>
              </a:rPr>
              <a:t>hese sites included </a:t>
            </a:r>
            <a:endParaRPr lang="id" sz="2800" b="1" dirty="0">
              <a:solidFill>
                <a:srgbClr val="387C2B"/>
              </a:solidFill>
              <a:latin typeface="Arial Black"/>
              <a:ea typeface="Arial Black"/>
              <a:cs typeface="Arial Black"/>
              <a:sym typeface="Arial Black"/>
              <a:rtl val="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48" y="1657235"/>
            <a:ext cx="3082137" cy="204929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7759" y="1582837"/>
            <a:ext cx="3546643" cy="1994987"/>
          </a:xfrm>
          <a:prstGeom prst="rect">
            <a:avLst/>
          </a:prstGeom>
        </p:spPr>
      </p:pic>
      <p:pic>
        <p:nvPicPr>
          <p:cNvPr id="3074" name="Picture 2" descr="FS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555" y="4277413"/>
            <a:ext cx="2381250" cy="23717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shvegg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710" y="4340999"/>
            <a:ext cx="2992740" cy="2244555"/>
          </a:xfrm>
          <a:prstGeom prst="rect">
            <a:avLst/>
          </a:prstGeom>
          <a:noFill/>
          <a:extLst>
            <a:ext uri="{909E8E84-426E-40DD-AFC4-6F175D3DCCD1}">
              <a14:hiddenFill xmlns:a14="http://schemas.microsoft.com/office/drawing/2010/main">
                <a:solidFill>
                  <a:srgbClr val="FFFFFF"/>
                </a:solidFill>
              </a14:hiddenFill>
            </a:ext>
          </a:extLst>
        </p:spPr>
      </p:pic>
      <p:sp>
        <p:nvSpPr>
          <p:cNvPr id="8" name="Shape 304"/>
          <p:cNvSpPr txBox="1"/>
          <p:nvPr/>
        </p:nvSpPr>
        <p:spPr>
          <a:xfrm>
            <a:off x="1304044" y="1093042"/>
            <a:ext cx="1544138" cy="631031"/>
          </a:xfrm>
          <a:prstGeom prst="rect">
            <a:avLst/>
          </a:prstGeom>
          <a:noFill/>
          <a:ln>
            <a:noFill/>
          </a:ln>
        </p:spPr>
        <p:txBody>
          <a:bodyPr lIns="68569" tIns="34275" rIns="68569" bIns="34275" anchor="ctr" anchorCtr="0">
            <a:noAutofit/>
          </a:bodyPr>
          <a:lstStyle/>
          <a:p>
            <a:pPr>
              <a:buClr>
                <a:srgbClr val="387C2B"/>
              </a:buClr>
              <a:buSzPct val="25000"/>
            </a:pPr>
            <a:r>
              <a:rPr lang="id" sz="1400" dirty="0" smtClean="0">
                <a:solidFill>
                  <a:srgbClr val="387C2B"/>
                </a:solidFill>
                <a:latin typeface="Arial "/>
                <a:ea typeface="Arial Black"/>
                <a:cs typeface="Arial Black"/>
                <a:sym typeface="Arial Black"/>
                <a:rtl val="0"/>
              </a:rPr>
              <a:t>Farmers Markets </a:t>
            </a:r>
            <a:endParaRPr lang="id" sz="1400" dirty="0">
              <a:solidFill>
                <a:srgbClr val="387C2B"/>
              </a:solidFill>
              <a:latin typeface="Arial "/>
              <a:ea typeface="Arial Black"/>
              <a:cs typeface="Arial Black"/>
              <a:sym typeface="Arial Black"/>
              <a:rtl val="0"/>
            </a:endParaRPr>
          </a:p>
        </p:txBody>
      </p:sp>
      <p:sp>
        <p:nvSpPr>
          <p:cNvPr id="9" name="Shape 304"/>
          <p:cNvSpPr txBox="1"/>
          <p:nvPr/>
        </p:nvSpPr>
        <p:spPr>
          <a:xfrm>
            <a:off x="5848262" y="1093042"/>
            <a:ext cx="2303652" cy="631031"/>
          </a:xfrm>
          <a:prstGeom prst="rect">
            <a:avLst/>
          </a:prstGeom>
          <a:noFill/>
          <a:ln>
            <a:noFill/>
          </a:ln>
        </p:spPr>
        <p:txBody>
          <a:bodyPr lIns="68569" tIns="34275" rIns="68569" bIns="34275" anchor="ctr" anchorCtr="0">
            <a:noAutofit/>
          </a:bodyPr>
          <a:lstStyle/>
          <a:p>
            <a:pPr>
              <a:buClr>
                <a:srgbClr val="387C2B"/>
              </a:buClr>
              <a:buSzPct val="25000"/>
            </a:pPr>
            <a:r>
              <a:rPr lang="id" sz="1400" dirty="0" smtClean="0">
                <a:solidFill>
                  <a:srgbClr val="387C2B"/>
                </a:solidFill>
                <a:latin typeface="Arial "/>
                <a:ea typeface="Arial Black"/>
                <a:cs typeface="Arial Black"/>
                <a:sym typeface="Arial Black"/>
                <a:rtl val="0"/>
              </a:rPr>
              <a:t>Neighborhood Grocery</a:t>
            </a:r>
            <a:endParaRPr lang="id" sz="1400" dirty="0">
              <a:solidFill>
                <a:srgbClr val="387C2B"/>
              </a:solidFill>
              <a:latin typeface="Arial "/>
              <a:ea typeface="Arial Black"/>
              <a:cs typeface="Arial Black"/>
              <a:sym typeface="Arial Black"/>
              <a:rtl val="0"/>
            </a:endParaRPr>
          </a:p>
        </p:txBody>
      </p:sp>
      <p:sp>
        <p:nvSpPr>
          <p:cNvPr id="11" name="Shape 304"/>
          <p:cNvSpPr txBox="1"/>
          <p:nvPr/>
        </p:nvSpPr>
        <p:spPr>
          <a:xfrm>
            <a:off x="5603513" y="3706527"/>
            <a:ext cx="2303652" cy="631031"/>
          </a:xfrm>
          <a:prstGeom prst="rect">
            <a:avLst/>
          </a:prstGeom>
          <a:noFill/>
          <a:ln>
            <a:noFill/>
          </a:ln>
        </p:spPr>
        <p:txBody>
          <a:bodyPr lIns="68569" tIns="34275" rIns="68569" bIns="34275" anchor="ctr" anchorCtr="0">
            <a:noAutofit/>
          </a:bodyPr>
          <a:lstStyle/>
          <a:p>
            <a:pPr>
              <a:buClr>
                <a:srgbClr val="387C2B"/>
              </a:buClr>
              <a:buSzPct val="25000"/>
            </a:pPr>
            <a:r>
              <a:rPr lang="en-US" sz="1400" dirty="0" smtClean="0">
                <a:solidFill>
                  <a:srgbClr val="387C2B"/>
                </a:solidFill>
                <a:latin typeface="Arial "/>
                <a:ea typeface="Arial Black"/>
                <a:cs typeface="Arial Black"/>
                <a:sym typeface="Arial Black"/>
                <a:rtl val="0"/>
              </a:rPr>
              <a:t>Food Boxes/ CSA Shares</a:t>
            </a:r>
            <a:endParaRPr lang="id" sz="1400" dirty="0">
              <a:solidFill>
                <a:srgbClr val="387C2B"/>
              </a:solidFill>
              <a:latin typeface="Arial "/>
              <a:ea typeface="Arial Black"/>
              <a:cs typeface="Arial Black"/>
              <a:sym typeface="Arial Black"/>
              <a:rtl val="0"/>
            </a:endParaRPr>
          </a:p>
        </p:txBody>
      </p:sp>
      <p:sp>
        <p:nvSpPr>
          <p:cNvPr id="12" name="Shape 304"/>
          <p:cNvSpPr txBox="1"/>
          <p:nvPr/>
        </p:nvSpPr>
        <p:spPr>
          <a:xfrm>
            <a:off x="1398497" y="3706528"/>
            <a:ext cx="2303652" cy="631031"/>
          </a:xfrm>
          <a:prstGeom prst="rect">
            <a:avLst/>
          </a:prstGeom>
          <a:noFill/>
          <a:ln>
            <a:noFill/>
          </a:ln>
        </p:spPr>
        <p:txBody>
          <a:bodyPr lIns="68569" tIns="34275" rIns="68569" bIns="34275" anchor="ctr" anchorCtr="0">
            <a:noAutofit/>
          </a:bodyPr>
          <a:lstStyle/>
          <a:p>
            <a:pPr>
              <a:buClr>
                <a:srgbClr val="387C2B"/>
              </a:buClr>
              <a:buSzPct val="25000"/>
            </a:pPr>
            <a:r>
              <a:rPr lang="id" sz="1400" dirty="0" smtClean="0">
                <a:solidFill>
                  <a:srgbClr val="387C2B"/>
                </a:solidFill>
                <a:latin typeface="Arial "/>
                <a:ea typeface="Arial Black"/>
                <a:cs typeface="Arial Black"/>
                <a:sym typeface="Arial Black"/>
                <a:rtl val="0"/>
              </a:rPr>
              <a:t>Farm S</a:t>
            </a:r>
            <a:r>
              <a:rPr lang="en-US" sz="1400" dirty="0" smtClean="0">
                <a:solidFill>
                  <a:srgbClr val="387C2B"/>
                </a:solidFill>
                <a:latin typeface="Arial "/>
                <a:ea typeface="Arial Black"/>
                <a:cs typeface="Arial Black"/>
                <a:sym typeface="Arial Black"/>
                <a:rtl val="0"/>
              </a:rPr>
              <a:t>t</a:t>
            </a:r>
            <a:r>
              <a:rPr lang="id" sz="1400" dirty="0" smtClean="0">
                <a:solidFill>
                  <a:srgbClr val="387C2B"/>
                </a:solidFill>
                <a:latin typeface="Arial "/>
                <a:ea typeface="Arial Black"/>
                <a:cs typeface="Arial Black"/>
                <a:sym typeface="Arial Black"/>
                <a:rtl val="0"/>
              </a:rPr>
              <a:t>ands </a:t>
            </a:r>
            <a:endParaRPr lang="id" sz="1400" dirty="0">
              <a:solidFill>
                <a:srgbClr val="387C2B"/>
              </a:solidFill>
              <a:latin typeface="Arial "/>
              <a:ea typeface="Arial Black"/>
              <a:cs typeface="Arial Black"/>
              <a:sym typeface="Arial Black"/>
              <a:rtl val="0"/>
            </a:endParaRPr>
          </a:p>
        </p:txBody>
      </p:sp>
    </p:spTree>
    <p:extLst>
      <p:ext uri="{BB962C8B-B14F-4D97-AF65-F5344CB8AC3E}">
        <p14:creationId xmlns:p14="http://schemas.microsoft.com/office/powerpoint/2010/main" val="71605333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6"/>
                                        </p:tgtEl>
                                        <p:attrNameLst>
                                          <p:attrName>style.visibility</p:attrName>
                                        </p:attrNameLst>
                                      </p:cBhvr>
                                      <p:to>
                                        <p:strVal val="visible"/>
                                      </p:to>
                                    </p:set>
                                    <p:animEffect transition="in" filter="fade">
                                      <p:cBhvr>
                                        <p:cTn id="2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WC PPT Template 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2482</TotalTime>
  <Words>1790</Words>
  <Application>Microsoft Office PowerPoint</Application>
  <PresentationFormat>On-screen Show (4:3)</PresentationFormat>
  <Paragraphs>174</Paragraphs>
  <Slides>23</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Arial </vt:lpstr>
      <vt:lpstr>Arial Black</vt:lpstr>
      <vt:lpstr>Avenir Next Condensed</vt:lpstr>
      <vt:lpstr>Avenir Next Condensed Medium</vt:lpstr>
      <vt:lpstr>Calibri</vt:lpstr>
      <vt:lpstr>Noto Symbol</vt:lpstr>
      <vt:lpstr>Times New Roman</vt:lpstr>
      <vt:lpstr>Tw Cen MT Condensed Extra Bold</vt:lpstr>
      <vt:lpstr>YouTube Noto</vt:lpstr>
      <vt:lpstr>LWC PPT Template BLANK</vt:lpstr>
      <vt:lpstr>Impacting your Community with  Double Up Food Bucks </vt:lpstr>
      <vt:lpstr>What is Double Up Food Bucks Colorado? </vt:lpstr>
      <vt:lpstr>HEALTHY FOOD INCENTIVES</vt:lpstr>
      <vt:lpstr>Food Insecurity Nutrition Incentive Program</vt:lpstr>
      <vt:lpstr>FAIR FOOD NETWORK</vt:lpstr>
      <vt:lpstr>National Network </vt:lpstr>
      <vt:lpstr>LiveWell Colorado </vt:lpstr>
      <vt:lpstr>HEALTHY FOOD INCENTIVES</vt:lpstr>
      <vt:lpstr>PowerPoint Presentation</vt:lpstr>
      <vt:lpstr>HEALTHY FOOD INCENTIVES</vt:lpstr>
      <vt:lpstr>How it Works Videos: </vt:lpstr>
      <vt:lpstr>Why only fresh fruits and vegetables? </vt:lpstr>
      <vt:lpstr>Why Local? </vt:lpstr>
      <vt:lpstr>Double Up by the Numbers</vt:lpstr>
      <vt:lpstr>Who are our customers?</vt:lpstr>
      <vt:lpstr>Impact on Community</vt:lpstr>
      <vt:lpstr>Customer Feedback</vt:lpstr>
      <vt:lpstr>PowerPoint Presentation</vt:lpstr>
      <vt:lpstr>PowerPoint Presentation</vt:lpstr>
      <vt:lpstr>Find out where to refer and order materials: </vt:lpstr>
      <vt:lpstr>PowerPoint Presentation</vt:lpstr>
      <vt:lpstr>For more info contact Amy Nelms, Food Access Coordinator, at amynelms@livewellcolorado.org or at 720-573-3632</vt:lpstr>
      <vt:lpstr>Thank you for supporting Double Up Colorado, Healthy Food Access, and Local Economies in Colorado!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Severance Medaris</dc:creator>
  <cp:lastModifiedBy>Dave Thatcher</cp:lastModifiedBy>
  <cp:revision>70</cp:revision>
  <cp:lastPrinted>2016-03-30T21:55:11Z</cp:lastPrinted>
  <dcterms:created xsi:type="dcterms:W3CDTF">2015-11-09T15:55:43Z</dcterms:created>
  <dcterms:modified xsi:type="dcterms:W3CDTF">2018-08-28T21:16:56Z</dcterms:modified>
</cp:coreProperties>
</file>